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41" r:id="rId1"/>
  </p:sldMasterIdLst>
  <p:sldIdLst>
    <p:sldId id="257" r:id="rId2"/>
    <p:sldId id="256" r:id="rId3"/>
    <p:sldId id="259" r:id="rId4"/>
    <p:sldId id="258" r:id="rId5"/>
    <p:sldId id="301" r:id="rId6"/>
    <p:sldId id="302" r:id="rId7"/>
    <p:sldId id="310" r:id="rId8"/>
    <p:sldId id="300" r:id="rId9"/>
    <p:sldId id="264" r:id="rId10"/>
    <p:sldId id="309" r:id="rId11"/>
    <p:sldId id="311" r:id="rId12"/>
    <p:sldId id="312" r:id="rId13"/>
    <p:sldId id="266" r:id="rId14"/>
    <p:sldId id="267" r:id="rId15"/>
    <p:sldId id="263" r:id="rId16"/>
    <p:sldId id="313" r:id="rId17"/>
    <p:sldId id="314" r:id="rId18"/>
    <p:sldId id="315" r:id="rId19"/>
    <p:sldId id="303" r:id="rId20"/>
    <p:sldId id="305" r:id="rId21"/>
    <p:sldId id="304" r:id="rId22"/>
    <p:sldId id="316" r:id="rId23"/>
    <p:sldId id="307" r:id="rId24"/>
    <p:sldId id="308" r:id="rId25"/>
    <p:sldId id="306" r:id="rId26"/>
    <p:sldId id="260" r:id="rId27"/>
    <p:sldId id="297" r:id="rId28"/>
    <p:sldId id="262" r:id="rId29"/>
    <p:sldId id="261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A701E"/>
    <a:srgbClr val="1B914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405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39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ko-KR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8/28/2017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50927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ko-KR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3394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ko-KR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smtClean="0"/>
              <a:pPr/>
              <a:t>8/28/2017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63506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ko-KR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ko-KR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smtClean="0"/>
              <a:pPr/>
              <a:t>8/28/2017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6483685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ko-KR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smtClean="0"/>
              <a:pPr/>
              <a:t>8/28/2017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07777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ko-KR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ko-KR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ko-KR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8/28/2017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57673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altLang="ko-KR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ko-KR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altLang="ko-KR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ko-KR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altLang="ko-KR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ko-KR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8/28/2017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470744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875979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smtClean="0"/>
              <a:pPr/>
              <a:t>8/28/2017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014722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4 for internal audien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"/>
          <a:stretch/>
        </p:blipFill>
        <p:spPr>
          <a:xfrm flipH="1">
            <a:off x="-1" y="2"/>
            <a:ext cx="12192001" cy="6858000"/>
          </a:xfrm>
          <a:prstGeom prst="rect">
            <a:avLst/>
          </a:prstGeom>
        </p:spPr>
      </p:pic>
      <p:sp>
        <p:nvSpPr>
          <p:cNvPr id="20" name="Rectangle 19"/>
          <p:cNvSpPr/>
          <p:nvPr userDrawn="1"/>
        </p:nvSpPr>
        <p:spPr bwMode="gray">
          <a:xfrm>
            <a:off x="269243" y="2084172"/>
            <a:ext cx="7171399" cy="3586208"/>
          </a:xfrm>
          <a:prstGeom prst="rect">
            <a:avLst/>
          </a:prstGeom>
          <a:solidFill>
            <a:schemeClr val="accent4">
              <a:alpha val="8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194" tIns="143353" rIns="179194" bIns="14335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63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267688" y="2084173"/>
            <a:ext cx="7172955" cy="1793104"/>
          </a:xfrm>
          <a:noFill/>
        </p:spPr>
        <p:txBody>
          <a:bodyPr lIns="146228" tIns="91393" rIns="146228" bIns="91393" anchor="t" anchorCtr="0"/>
          <a:lstStyle>
            <a:lvl1pPr>
              <a:defRPr sz="5882" spc="-98" baseline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ltGray">
          <a:xfrm>
            <a:off x="267688" y="3880395"/>
            <a:ext cx="7172955" cy="1789991"/>
          </a:xfrm>
        </p:spPr>
        <p:txBody>
          <a:bodyPr tIns="109672" bIns="109672">
            <a:noAutofit/>
          </a:bodyPr>
          <a:lstStyle>
            <a:lvl1pPr marL="0" indent="0">
              <a:spcBef>
                <a:spcPts val="0"/>
              </a:spcBef>
              <a:buNone/>
              <a:defRPr sz="3137">
                <a:gradFill>
                  <a:gsLst>
                    <a:gs pos="1250">
                      <a:srgbClr val="FFFFFF"/>
                    </a:gs>
                    <a:gs pos="99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10207206" y="470410"/>
            <a:ext cx="1522404" cy="326167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 bwMode="gray">
          <a:xfrm>
            <a:off x="269302" y="291102"/>
            <a:ext cx="1792830" cy="1793084"/>
          </a:xfrm>
          <a:prstGeom prst="rect">
            <a:avLst/>
          </a:prstGeom>
          <a:solidFill>
            <a:schemeClr val="accent1">
              <a:alpha val="8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194" tIns="143353" rIns="179194" bIns="14335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63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6537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49344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ko-KR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smtClean="0"/>
              <a:pPr/>
              <a:t>8/28/2017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9985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9679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8/28/2017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49480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8/28/2017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80013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8/28/2017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7913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ko-KR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47358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ko-KR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5362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TOP.png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8/28/2017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89523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2" r:id="rId1"/>
    <p:sldLayoutId id="2147483743" r:id="rId2"/>
    <p:sldLayoutId id="2147483744" r:id="rId3"/>
    <p:sldLayoutId id="2147483745" r:id="rId4"/>
    <p:sldLayoutId id="2147483746" r:id="rId5"/>
    <p:sldLayoutId id="2147483747" r:id="rId6"/>
    <p:sldLayoutId id="2147483748" r:id="rId7"/>
    <p:sldLayoutId id="2147483749" r:id="rId8"/>
    <p:sldLayoutId id="2147483750" r:id="rId9"/>
    <p:sldLayoutId id="2147483751" r:id="rId10"/>
    <p:sldLayoutId id="2147483752" r:id="rId11"/>
    <p:sldLayoutId id="2147483753" r:id="rId12"/>
    <p:sldLayoutId id="2147483754" r:id="rId13"/>
    <p:sldLayoutId id="2147483755" r:id="rId14"/>
    <p:sldLayoutId id="2147483756" r:id="rId15"/>
    <p:sldLayoutId id="2147483757" r:id="rId16"/>
    <p:sldLayoutId id="2147483758" r:id="rId17"/>
    <p:sldLayoutId id="2147483759" r:id="rId18"/>
  </p:sldLayoutIdLst>
  <p:txStyles>
    <p:titleStyle>
      <a:lvl1pPr algn="r" defTabSz="914400" rtl="0" eaLnBrk="1" latinLnBrk="1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www.microsoft.com/net/core/platform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jpe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-sharpcorner.com/UploadFile/asmabegam/datagridview-crud-with-image-save-to-sql-server-using-C-Sharp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www.c-sharpcorner.com/UploadFile/asmabegam/vs2015-rc-windows-universal-app-for-name-puzzle-game/" TargetMode="External"/><Relationship Id="rId5" Type="http://schemas.openxmlformats.org/officeDocument/2006/relationships/hyperlink" Target="http://www.c-sharpcorner.com/article/asp-net-core-angular-2-crud-with-animation-using-template-pack-web-api-and-ef/" TargetMode="External"/><Relationship Id="rId4" Type="http://schemas.openxmlformats.org/officeDocument/2006/relationships/hyperlink" Target="http://www.c-sharpcorner.com/UploadFile/asmabegam/mvc-angularjs-masterdetail-crud-filter-and-sorting-using-w/" TargetMode="Externa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microsoft.com/en-us/sql-server/" TargetMode="External"/><Relationship Id="rId3" Type="http://schemas.openxmlformats.org/officeDocument/2006/relationships/hyperlink" Target="http://www.c-sharpcorner.com/technologies/azure" TargetMode="External"/><Relationship Id="rId7" Type="http://schemas.openxmlformats.org/officeDocument/2006/relationships/hyperlink" Target="http://www.c-sharpcorner.com/technologies/botframework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www.c-sharpcorner.com/technologies/power-bi" TargetMode="External"/><Relationship Id="rId11" Type="http://schemas.openxmlformats.org/officeDocument/2006/relationships/hyperlink" Target="http://www.c-sharpcorner.com/technologies/windows-powershell" TargetMode="External"/><Relationship Id="rId5" Type="http://schemas.openxmlformats.org/officeDocument/2006/relationships/hyperlink" Target="http://www.c-sharpcorner.com/technologies/dynamics-crm" TargetMode="External"/><Relationship Id="rId10" Type="http://schemas.openxmlformats.org/officeDocument/2006/relationships/hyperlink" Target="http://www.c-sharpcorner.com/technologies/office-development" TargetMode="External"/><Relationship Id="rId4" Type="http://schemas.openxmlformats.org/officeDocument/2006/relationships/hyperlink" Target="http://www.c-sharpcorner.com/technologies/sharepoint" TargetMode="External"/><Relationship Id="rId9" Type="http://schemas.openxmlformats.org/officeDocument/2006/relationships/hyperlink" Target="http://www.c-sharpcorner.com/technologies/cloud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www.microsoft.com/en-in/campaign/msp2017/default.aspx" TargetMode="External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://www.dreamspark.com/" TargetMode="External"/><Relationship Id="rId13" Type="http://schemas.openxmlformats.org/officeDocument/2006/relationships/hyperlink" Target="http://www.microsoftvirtualacademy.com/" TargetMode="External"/><Relationship Id="rId18" Type="http://schemas.openxmlformats.org/officeDocument/2006/relationships/image" Target="../media/image29.png"/><Relationship Id="rId3" Type="http://schemas.openxmlformats.org/officeDocument/2006/relationships/image" Target="../media/image31.png"/><Relationship Id="rId7" Type="http://schemas.openxmlformats.org/officeDocument/2006/relationships/hyperlink" Target="https://twitter.com/imaginecup" TargetMode="External"/><Relationship Id="rId12" Type="http://schemas.openxmlformats.org/officeDocument/2006/relationships/hyperlink" Target="https://twitter.com/msindiastudent" TargetMode="External"/><Relationship Id="rId17" Type="http://schemas.openxmlformats.org/officeDocument/2006/relationships/image" Target="../media/image8.png"/><Relationship Id="rId2" Type="http://schemas.openxmlformats.org/officeDocument/2006/relationships/image" Target="../media/image30.png"/><Relationship Id="rId16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facebook.com/microsoftimaginecup" TargetMode="External"/><Relationship Id="rId11" Type="http://schemas.openxmlformats.org/officeDocument/2006/relationships/hyperlink" Target="https://www.facebook.com/microsoftindiastudent" TargetMode="External"/><Relationship Id="rId5" Type="http://schemas.openxmlformats.org/officeDocument/2006/relationships/hyperlink" Target="http://www.imaginecup.com/" TargetMode="External"/><Relationship Id="rId15" Type="http://schemas.openxmlformats.org/officeDocument/2006/relationships/hyperlink" Target="https://twitter.com/MSVirtAcademy" TargetMode="External"/><Relationship Id="rId10" Type="http://schemas.openxmlformats.org/officeDocument/2006/relationships/hyperlink" Target="http://www.microsoftstudentpartners.com/" TargetMode="External"/><Relationship Id="rId4" Type="http://schemas.openxmlformats.org/officeDocument/2006/relationships/image" Target="../media/image32.png"/><Relationship Id="rId9" Type="http://schemas.openxmlformats.org/officeDocument/2006/relationships/hyperlink" Target="https://www.facebook.com/microsoft.dreamspark" TargetMode="External"/><Relationship Id="rId14" Type="http://schemas.openxmlformats.org/officeDocument/2006/relationships/hyperlink" Target="https://www.facebook.com/MSVirtAcademy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8.png"/><Relationship Id="rId4" Type="http://schemas.openxmlformats.org/officeDocument/2006/relationships/image" Target="../media/image34.jpe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hyperlink" Target="https://social.technet.microsoft.com/wiki" TargetMode="External"/><Relationship Id="rId3" Type="http://schemas.openxmlformats.org/officeDocument/2006/relationships/image" Target="../media/image37.jpeg"/><Relationship Id="rId7" Type="http://schemas.openxmlformats.org/officeDocument/2006/relationships/image" Target="../media/image39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www.codeproject.com/Articles/syed-shanu" TargetMode="External"/><Relationship Id="rId5" Type="http://schemas.openxmlformats.org/officeDocument/2006/relationships/image" Target="../media/image38.gif"/><Relationship Id="rId10" Type="http://schemas.openxmlformats.org/officeDocument/2006/relationships/image" Target="../media/image41.png"/><Relationship Id="rId4" Type="http://schemas.openxmlformats.org/officeDocument/2006/relationships/hyperlink" Target="http://www.c-sharpcorner.com/members/syed-shanu" TargetMode="External"/><Relationship Id="rId9" Type="http://schemas.openxmlformats.org/officeDocument/2006/relationships/image" Target="../media/image40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acebook.com/groups/999328456833483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40.jpeg"/><Relationship Id="rId3" Type="http://schemas.openxmlformats.org/officeDocument/2006/relationships/image" Target="../media/image37.jpeg"/><Relationship Id="rId7" Type="http://schemas.openxmlformats.org/officeDocument/2006/relationships/hyperlink" Target="http://www.codeproject.com/Articles/syed-shanu" TargetMode="External"/><Relationship Id="rId12" Type="http://schemas.openxmlformats.org/officeDocument/2006/relationships/image" Target="../media/image39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gif"/><Relationship Id="rId11" Type="http://schemas.openxmlformats.org/officeDocument/2006/relationships/hyperlink" Target="https://social.technet.microsoft.com/profile/syedshanu%20-%20mvp/" TargetMode="External"/><Relationship Id="rId5" Type="http://schemas.openxmlformats.org/officeDocument/2006/relationships/image" Target="../media/image44.png"/><Relationship Id="rId10" Type="http://schemas.openxmlformats.org/officeDocument/2006/relationships/image" Target="../media/image47.png"/><Relationship Id="rId4" Type="http://schemas.openxmlformats.org/officeDocument/2006/relationships/hyperlink" Target="http://www.c-sharpcorner.com/members/syed-shanu" TargetMode="External"/><Relationship Id="rId9" Type="http://schemas.openxmlformats.org/officeDocument/2006/relationships/image" Target="../media/image46.png"/><Relationship Id="rId14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image" Target="../media/image8.png"/><Relationship Id="rId4" Type="http://schemas.openxmlformats.org/officeDocument/2006/relationships/hyperlink" Target="https://www.facebook.com/syed.shanu.9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53.gi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isualstudio.com/vs/older-downloads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microsoft.com/en-in/download/details.aspx?id=42299" TargetMode="External"/><Relationship Id="rId4" Type="http://schemas.openxmlformats.org/officeDocument/2006/relationships/hyperlink" Target="https://www.visualstudio.com/downloads/?utm_source=mscom&amp;utm_campaign=msdocs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8.png"/><Relationship Id="rId7" Type="http://schemas.openxmlformats.org/officeDocument/2006/relationships/image" Target="../media/image1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3438586"/>
            <a:ext cx="4636138" cy="34194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18782" y="798501"/>
            <a:ext cx="11667915" cy="1825096"/>
          </a:xfrm>
        </p:spPr>
        <p:txBody>
          <a:bodyPr>
            <a:normAutofit/>
          </a:bodyPr>
          <a:lstStyle/>
          <a:p>
            <a:pPr algn="ctr"/>
            <a:r>
              <a:rPr lang="en-US" altLang="ko-KR" sz="4400" b="1" dirty="0"/>
              <a:t>Career Guide &amp; Getting Started With Microsoft .NET</a:t>
            </a:r>
            <a:endParaRPr lang="ko-KR" altLang="ko-KR" sz="4400" b="1" dirty="0"/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5159765" y="3565149"/>
            <a:ext cx="2350316" cy="35219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 dirty="0"/>
              <a:t>Date : 2017/08/29</a:t>
            </a:r>
            <a:endParaRPr lang="ko-KR" altLang="en-US" dirty="0"/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5073469" y="2744751"/>
            <a:ext cx="2350316" cy="35219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 dirty="0"/>
              <a:t>By : SYED SHANU</a:t>
            </a:r>
            <a:endParaRPr lang="ko-KR" alt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4282" y="4096502"/>
            <a:ext cx="1168689" cy="1168689"/>
          </a:xfrm>
          <a:prstGeom prst="rect">
            <a:avLst/>
          </a:prstGeom>
        </p:spPr>
      </p:pic>
      <p:sp>
        <p:nvSpPr>
          <p:cNvPr id="10" name="Subtitle 2"/>
          <p:cNvSpPr txBox="1">
            <a:spLocks/>
          </p:cNvSpPr>
          <p:nvPr/>
        </p:nvSpPr>
        <p:spPr>
          <a:xfrm>
            <a:off x="4949577" y="3154950"/>
            <a:ext cx="2770692" cy="352190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 dirty="0">
                <a:solidFill>
                  <a:schemeClr val="accent5">
                    <a:lumMod val="75000"/>
                  </a:schemeClr>
                </a:solidFill>
              </a:rPr>
              <a:t>Email: syedshanumcain@gmail.com</a:t>
            </a:r>
            <a:endParaRPr lang="ko-KR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1028" name="Picture 4" descr="Image result for c sharp corner logo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341" t="-70513" r="5341" b="115748"/>
          <a:stretch/>
        </p:blipFill>
        <p:spPr bwMode="auto">
          <a:xfrm>
            <a:off x="4667250" y="2000250"/>
            <a:ext cx="2857500" cy="1564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62849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746" y="82688"/>
            <a:ext cx="7463179" cy="658141"/>
          </a:xfrm>
          <a:ln>
            <a:solidFill>
              <a:schemeClr val="accent4">
                <a:lumMod val="20000"/>
                <a:lumOff val="80000"/>
              </a:schemeClr>
            </a:solidFill>
          </a:ln>
        </p:spPr>
        <p:txBody>
          <a:bodyPr>
            <a:normAutofit fontScale="90000"/>
          </a:bodyPr>
          <a:lstStyle/>
          <a:p>
            <a:r>
              <a:rPr lang="en-US" altLang="ko-KR" sz="4400" b="1" cap="none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B0F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ea typeface="굴림" panose="020B0600000101010101" pitchFamily="50" charset="-127"/>
              </a:rPr>
              <a:t>Introduction</a:t>
            </a:r>
            <a:r>
              <a:rPr lang="en-US" altLang="ko-KR" sz="4400" b="1" cap="none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ea typeface="굴림" panose="020B0600000101010101" pitchFamily="50" charset="-127"/>
              </a:rPr>
              <a:t> </a:t>
            </a:r>
            <a:r>
              <a:rPr lang="en-US" altLang="ko-KR" sz="4400" b="1" cap="none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4">
                    <a:lumMod val="75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ea typeface="굴림" panose="020B0600000101010101" pitchFamily="50" charset="-127"/>
              </a:rPr>
              <a:t>to</a:t>
            </a:r>
            <a:r>
              <a:rPr lang="en-US" altLang="ko-KR" sz="4400" b="1" cap="none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ea typeface="굴림" panose="020B0600000101010101" pitchFamily="50" charset="-127"/>
              </a:rPr>
              <a:t> </a:t>
            </a:r>
            <a:r>
              <a:rPr lang="en-US" altLang="ko-KR" sz="4400" b="1" cap="none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6">
                    <a:lumMod val="50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ea typeface="굴림" panose="020B0600000101010101" pitchFamily="50" charset="-127"/>
              </a:rPr>
              <a:t>ADO.NET</a:t>
            </a:r>
            <a:endParaRPr lang="ko-KR" altLang="en-US" sz="2000" b="1" cap="none" dirty="0">
              <a:ln w="9525">
                <a:solidFill>
                  <a:schemeClr val="bg1"/>
                </a:solidFill>
                <a:prstDash val="solid"/>
              </a:ln>
              <a:solidFill>
                <a:schemeClr val="accent6">
                  <a:lumMod val="50000"/>
                </a:schemeClr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2947" y="-2"/>
            <a:ext cx="2289053" cy="823519"/>
          </a:xfrm>
          <a:prstGeom prst="rect">
            <a:avLst/>
          </a:prstGeom>
        </p:spPr>
      </p:pic>
      <p:pic>
        <p:nvPicPr>
          <p:cNvPr id="4098" name="Picture 2" descr="Related image">
            <a:extLst>
              <a:ext uri="{FF2B5EF4-FFF2-40B4-BE49-F238E27FC236}">
                <a16:creationId xmlns:a16="http://schemas.microsoft.com/office/drawing/2014/main" id="{CBAF5A76-F743-4380-BBBD-C599900F6F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46" y="1021928"/>
            <a:ext cx="6076950" cy="4562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Image result for ado.net">
            <a:extLst>
              <a:ext uri="{FF2B5EF4-FFF2-40B4-BE49-F238E27FC236}">
                <a16:creationId xmlns:a16="http://schemas.microsoft.com/office/drawing/2014/main" id="{2BF86029-AFB7-47DD-A62E-E4A4C4EB66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8696" y="1104616"/>
            <a:ext cx="5990081" cy="4272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07540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745" y="82688"/>
            <a:ext cx="9191311" cy="658141"/>
          </a:xfrm>
          <a:ln>
            <a:solidFill>
              <a:schemeClr val="accent4">
                <a:lumMod val="20000"/>
                <a:lumOff val="80000"/>
              </a:schemeClr>
            </a:solidFill>
          </a:ln>
        </p:spPr>
        <p:txBody>
          <a:bodyPr>
            <a:normAutofit fontScale="90000"/>
          </a:bodyPr>
          <a:lstStyle/>
          <a:p>
            <a:r>
              <a:rPr lang="en-US" altLang="ko-KR" sz="4400" b="1" cap="none" dirty="0">
                <a:ln w="6600">
                  <a:solidFill>
                    <a:schemeClr val="accent2"/>
                  </a:solidFill>
                  <a:prstDash val="solid"/>
                </a:ln>
                <a:solidFill>
                  <a:schemeClr val="accent1">
                    <a:lumMod val="75000"/>
                  </a:schemeClr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Working with Windows Application</a:t>
            </a:r>
            <a:endParaRPr lang="ko-KR" altLang="en-US" sz="4400" b="1" cap="none" dirty="0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75000"/>
                </a:schemeClr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2947" y="-2"/>
            <a:ext cx="2289053" cy="82351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2CC12C2-E14B-44E1-8630-9CF8D2A4C3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060" y="1064439"/>
            <a:ext cx="9650956" cy="4807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3202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745" y="82688"/>
            <a:ext cx="9191311" cy="658141"/>
          </a:xfrm>
          <a:ln>
            <a:solidFill>
              <a:schemeClr val="accent4">
                <a:lumMod val="20000"/>
                <a:lumOff val="80000"/>
              </a:schemeClr>
            </a:solidFill>
          </a:ln>
        </p:spPr>
        <p:txBody>
          <a:bodyPr>
            <a:normAutofit fontScale="90000"/>
          </a:bodyPr>
          <a:lstStyle/>
          <a:p>
            <a:r>
              <a:rPr lang="en-US" altLang="ko-KR" sz="4400" b="1" cap="none" dirty="0">
                <a:ln w="6600">
                  <a:solidFill>
                    <a:schemeClr val="accent2"/>
                  </a:solidFill>
                  <a:prstDash val="solid"/>
                </a:ln>
                <a:solidFill>
                  <a:schemeClr val="accent1">
                    <a:lumMod val="75000"/>
                  </a:schemeClr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Working with Web Forms Application</a:t>
            </a:r>
            <a:endParaRPr lang="ko-KR" altLang="en-US" sz="4400" b="1" cap="none" dirty="0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75000"/>
                </a:schemeClr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2947" y="-2"/>
            <a:ext cx="2289053" cy="82351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7240760-A285-4BAA-9825-A97B7ADDFD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395" y="962228"/>
            <a:ext cx="8983011" cy="4515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1868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746" y="82688"/>
            <a:ext cx="3075737" cy="658141"/>
          </a:xfrm>
          <a:ln>
            <a:solidFill>
              <a:schemeClr val="accent4">
                <a:lumMod val="20000"/>
                <a:lumOff val="80000"/>
              </a:schemeClr>
            </a:solidFill>
          </a:ln>
        </p:spPr>
        <p:txBody>
          <a:bodyPr>
            <a:normAutofit fontScale="90000"/>
          </a:bodyPr>
          <a:lstStyle/>
          <a:p>
            <a:r>
              <a:rPr lang="en-US" altLang="ko-KR" sz="4400" b="1" cap="none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ea typeface="굴림" panose="020B0600000101010101" pitchFamily="50" charset="-127"/>
              </a:rPr>
              <a:t>Web API</a:t>
            </a:r>
            <a:endParaRPr lang="ko-KR" altLang="en-US" sz="2000" b="1" cap="none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11" name="Rectangle 10"/>
          <p:cNvSpPr>
            <a:spLocks noGrp="1" noChangeArrowheads="1"/>
          </p:cNvSpPr>
          <p:nvPr/>
        </p:nvSpPr>
        <p:spPr bwMode="auto">
          <a:xfrm>
            <a:off x="5064165" y="1275824"/>
            <a:ext cx="6965647" cy="30937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  <a:spAutoFit/>
          </a:bodyPr>
          <a:lstStyle>
            <a:lvl1pPr marL="565150" indent="-5651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u"/>
              <a:defRPr sz="32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1pPr>
            <a:lvl2pPr marL="969963" indent="-403225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Ø"/>
              <a:defRPr sz="28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2pPr>
            <a:lvl3pPr marL="1411288" indent="-439738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Ø"/>
              <a:defRPr sz="2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3pPr>
            <a:lvl4pPr marL="1870075" indent="-4572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Ø"/>
              <a:defRPr sz="2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4pPr>
            <a:lvl5pPr marL="2405063" indent="-420688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Ø"/>
              <a:defRPr sz="2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US" altLang="ko-KR" sz="1800" b="0" dirty="0">
                <a:effectLst/>
              </a:rPr>
              <a:t>API stands for ‘Application Programming Interface’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ko-KR" sz="1800" b="0" dirty="0">
                <a:effectLst/>
              </a:rPr>
              <a:t>Web API is a simple and easy way to build HTTP Services for Browsers and Mobiles.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ko-KR" sz="1800" b="0" dirty="0">
                <a:effectLst/>
              </a:rPr>
              <a:t>Web API has the following four methods as </a:t>
            </a:r>
            <a:r>
              <a:rPr lang="en-US" altLang="ko-KR" sz="1800" dirty="0">
                <a:effectLst/>
              </a:rPr>
              <a:t>Get/Post/Put and Delete</a:t>
            </a:r>
            <a:r>
              <a:rPr lang="en-US" altLang="ko-KR" sz="1800" b="0" dirty="0">
                <a:effectLst/>
              </a:rPr>
              <a:t> where: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altLang="ko-KR" sz="1800" dirty="0">
                <a:effectLst/>
              </a:rPr>
              <a:t>Get</a:t>
            </a:r>
            <a:r>
              <a:rPr lang="en-US" altLang="ko-KR" sz="1800" b="0" dirty="0">
                <a:effectLst/>
              </a:rPr>
              <a:t> is to request for the data. (Select)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altLang="ko-KR" sz="1800" dirty="0">
                <a:effectLst/>
              </a:rPr>
              <a:t>Post</a:t>
            </a:r>
            <a:r>
              <a:rPr lang="en-US" altLang="ko-KR" sz="1800" b="0" dirty="0">
                <a:effectLst/>
              </a:rPr>
              <a:t> is to create a data. (Insert)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altLang="ko-KR" sz="1800" dirty="0">
                <a:effectLst/>
              </a:rPr>
              <a:t>Put</a:t>
            </a:r>
            <a:r>
              <a:rPr lang="en-US" altLang="ko-KR" sz="1800" b="0" dirty="0">
                <a:effectLst/>
              </a:rPr>
              <a:t> is to update the data.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altLang="ko-KR" sz="1800" dirty="0">
                <a:effectLst/>
              </a:rPr>
              <a:t>Delete</a:t>
            </a:r>
            <a:r>
              <a:rPr lang="en-US" altLang="ko-KR" sz="1800" b="0" dirty="0">
                <a:effectLst/>
              </a:rPr>
              <a:t> is to delete data.</a:t>
            </a:r>
          </a:p>
          <a:p>
            <a:pPr lvl="1"/>
            <a:endParaRPr lang="en-US" altLang="ko-KR" sz="1400" b="0" dirty="0">
              <a:effectLst/>
            </a:endParaRPr>
          </a:p>
        </p:txBody>
      </p:sp>
      <p:pic>
        <p:nvPicPr>
          <p:cNvPr id="5124" name="Picture 4" descr="https://msdnshared.blob.core.windows.net/media/MSDNBlogsFS/prod.evol.blogs.msdn.com/CommunityServer.Blogs.Components.WeblogFiles/00/00/00/56/73/2318.WithAPIArchitectur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47" y="1446402"/>
            <a:ext cx="5002418" cy="2997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2947" y="0"/>
            <a:ext cx="2289053" cy="823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0116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746" y="82688"/>
            <a:ext cx="4476698" cy="658141"/>
          </a:xfrm>
          <a:ln>
            <a:solidFill>
              <a:schemeClr val="accent4">
                <a:lumMod val="20000"/>
                <a:lumOff val="80000"/>
              </a:schemeClr>
            </a:solidFill>
          </a:ln>
        </p:spPr>
        <p:txBody>
          <a:bodyPr>
            <a:normAutofit fontScale="90000"/>
          </a:bodyPr>
          <a:lstStyle/>
          <a:p>
            <a:r>
              <a:rPr lang="en-US" altLang="ko-KR" sz="4400" b="1" cap="none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굴림" panose="020B0600000101010101" pitchFamily="50" charset="-127"/>
              </a:rPr>
              <a:t>Entity Framework</a:t>
            </a:r>
            <a:endParaRPr lang="ko-KR" altLang="en-US" sz="2000" b="1" cap="none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1" name="Rectangle 10"/>
          <p:cNvSpPr>
            <a:spLocks noGrp="1" noChangeArrowheads="1"/>
          </p:cNvSpPr>
          <p:nvPr/>
        </p:nvSpPr>
        <p:spPr bwMode="auto">
          <a:xfrm>
            <a:off x="3612869" y="1483655"/>
            <a:ext cx="8425332" cy="2752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  <a:spAutoFit/>
          </a:bodyPr>
          <a:lstStyle>
            <a:lvl1pPr marL="565150" indent="-5651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u"/>
              <a:defRPr sz="32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1pPr>
            <a:lvl2pPr marL="969963" indent="-403225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Ø"/>
              <a:defRPr sz="28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2pPr>
            <a:lvl3pPr marL="1411288" indent="-439738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Ø"/>
              <a:defRPr sz="2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3pPr>
            <a:lvl4pPr marL="1870075" indent="-4572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Ø"/>
              <a:defRPr sz="2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4pPr>
            <a:lvl5pPr marL="2405063" indent="-420688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Ø"/>
              <a:defRPr sz="2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US" altLang="ko-KR" sz="1600" b="0" dirty="0">
                <a:effectLst/>
              </a:rPr>
              <a:t>Entity Framework is an Object Relational Mapper (ORM)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ko-KR" sz="1600" b="0" dirty="0">
                <a:effectLst/>
              </a:rPr>
              <a:t>ORM is a tool for storing data from domain objects to relational database like MS SQL Server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ko-KR" sz="1600" b="0" dirty="0">
                <a:effectLst/>
              </a:rPr>
              <a:t>Microsoft has provided an O/RM framework called "Entity Framework" to automate database related activities for your application.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ko-KR" sz="1600" b="0" dirty="0">
                <a:effectLst/>
              </a:rPr>
              <a:t>It eliminates the need for most of the data-access code that developers usually need to write.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ko-KR" sz="1600" b="0" dirty="0">
                <a:effectLst/>
              </a:rPr>
              <a:t>Performing basic CRUD (Create, Read, Update, Delete) operations.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ko-KR" sz="1600" b="0" dirty="0">
                <a:effectLst/>
              </a:rPr>
              <a:t>Easily managing "1 to 1", "1 to many", and "many to many" relationships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ko-KR" sz="1600" b="0" dirty="0">
                <a:effectLst/>
              </a:rPr>
              <a:t>We can have all data access logic written in higher level languages</a:t>
            </a:r>
          </a:p>
        </p:txBody>
      </p:sp>
      <p:pic>
        <p:nvPicPr>
          <p:cNvPr id="6148" name="Picture 4" descr="Image result for Entity Framewor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399764"/>
            <a:ext cx="3481431" cy="4477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2947" y="-2"/>
            <a:ext cx="2289053" cy="823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7527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747" y="82688"/>
            <a:ext cx="4250194" cy="658141"/>
          </a:xfrm>
          <a:ln>
            <a:solidFill>
              <a:schemeClr val="accent4">
                <a:lumMod val="20000"/>
                <a:lumOff val="80000"/>
              </a:schemeClr>
            </a:solidFill>
          </a:ln>
        </p:spPr>
        <p:txBody>
          <a:bodyPr>
            <a:normAutofit fontScale="90000"/>
          </a:bodyPr>
          <a:lstStyle/>
          <a:p>
            <a:r>
              <a:rPr lang="en-US" altLang="ko-KR" sz="4400" b="1" cap="none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ea typeface="굴림" panose="020B0600000101010101" pitchFamily="50" charset="-127"/>
              </a:rPr>
              <a:t>ASP.NET Core</a:t>
            </a:r>
            <a:endParaRPr lang="ko-KR" altLang="en-US" sz="2000" b="1" cap="none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8" name="Rectangle 7"/>
          <p:cNvSpPr>
            <a:spLocks noGrp="1" noChangeArrowheads="1"/>
          </p:cNvSpPr>
          <p:nvPr/>
        </p:nvSpPr>
        <p:spPr bwMode="auto">
          <a:xfrm>
            <a:off x="5528345" y="2466087"/>
            <a:ext cx="6545685" cy="29552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  <a:spAutoFit/>
          </a:bodyPr>
          <a:lstStyle>
            <a:lvl1pPr marL="565150" indent="-5651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u"/>
              <a:defRPr sz="32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1pPr>
            <a:lvl2pPr marL="969963" indent="-403225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Ø"/>
              <a:defRPr sz="28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2pPr>
            <a:lvl3pPr marL="1411288" indent="-439738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Ø"/>
              <a:defRPr sz="2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3pPr>
            <a:lvl4pPr marL="1870075" indent="-4572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Ø"/>
              <a:defRPr sz="2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4pPr>
            <a:lvl5pPr marL="2405063" indent="-420688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Ø"/>
              <a:defRPr sz="2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effectLst/>
              </a:rPr>
              <a:t>ASP.NET Core : </a:t>
            </a:r>
            <a:r>
              <a:rPr lang="en-US" altLang="ko-KR" sz="1400" b="0" dirty="0">
                <a:effectLst/>
              </a:rPr>
              <a:t>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ko-KR" sz="1200" b="0" dirty="0">
                <a:effectLst/>
              </a:rPr>
              <a:t>ASP.NET Core is a new open-source and cross-platform framework for building modern cloud based internet connected applications, such as web apps, </a:t>
            </a:r>
            <a:r>
              <a:rPr lang="en-US" altLang="ko-KR" sz="1200" b="0" dirty="0" err="1">
                <a:effectLst/>
              </a:rPr>
              <a:t>IoT</a:t>
            </a:r>
            <a:r>
              <a:rPr lang="en-US" altLang="ko-KR" sz="1200" b="0" dirty="0">
                <a:effectLst/>
              </a:rPr>
              <a:t> apps and mobile </a:t>
            </a:r>
            <a:r>
              <a:rPr lang="en-US" altLang="ko-KR" sz="1200" b="0" dirty="0" err="1">
                <a:effectLst/>
              </a:rPr>
              <a:t>backends</a:t>
            </a:r>
            <a:r>
              <a:rPr lang="en-US" altLang="ko-KR" sz="1200" b="0" dirty="0">
                <a:effectLst/>
              </a:rPr>
              <a:t>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ko-KR" sz="1200" b="0" dirty="0">
                <a:effectLst/>
              </a:rPr>
              <a:t>ASP.NET Core is fully open source and available on GitHub. ASP.NET Core is available on Windows, Mac, and Linux.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ko-KR" sz="1200" b="0" dirty="0">
                <a:effectLst/>
              </a:rPr>
              <a:t>ASP.NET Core apps can run on </a:t>
            </a:r>
            <a:r>
              <a:rPr lang="en-US" altLang="ko-KR" sz="1200" b="0" dirty="0">
                <a:effectLst/>
                <a:hlinkClick r:id="rId2"/>
              </a:rPr>
              <a:t>.NET Core</a:t>
            </a:r>
            <a:r>
              <a:rPr lang="en-US" altLang="ko-KR" sz="1200" b="0" dirty="0">
                <a:effectLst/>
              </a:rPr>
              <a:t> or on the full .NET Framework.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ko-KR" sz="1200" b="0" dirty="0">
                <a:effectLst/>
              </a:rPr>
              <a:t>ASP.NET Core is no longer based on System.Web.dll. It is based on a set of granular and well factored </a:t>
            </a:r>
            <a:r>
              <a:rPr lang="en-US" altLang="ko-KR" sz="1200" b="0" dirty="0" err="1">
                <a:effectLst/>
              </a:rPr>
              <a:t>NuGet</a:t>
            </a:r>
            <a:r>
              <a:rPr lang="en-US" altLang="ko-KR" sz="1200" b="0" dirty="0">
                <a:effectLst/>
              </a:rPr>
              <a:t> packages.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ko-KR" sz="1200" b="0" dirty="0">
                <a:effectLst/>
              </a:rPr>
              <a:t>ASP.NET Core is designed to integrate seamlessly with a variety of client-side frameworks, including AngularJS, </a:t>
            </a:r>
            <a:r>
              <a:rPr lang="en-US" altLang="ko-KR" sz="1200" b="0" dirty="0" err="1">
                <a:effectLst/>
              </a:rPr>
              <a:t>KnockoutJS</a:t>
            </a:r>
            <a:r>
              <a:rPr lang="en-US" altLang="ko-KR" sz="1200" b="0" dirty="0">
                <a:effectLst/>
              </a:rPr>
              <a:t> and Bootstrap </a:t>
            </a:r>
          </a:p>
          <a:p>
            <a:endParaRPr lang="en-US" altLang="ko-KR" sz="1200" b="0" dirty="0">
              <a:effectLst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altLang="ko-KR" sz="1400" b="0" dirty="0">
              <a:effectLst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034481"/>
            <a:ext cx="2289053" cy="823519"/>
          </a:xfrm>
          <a:prstGeom prst="rect">
            <a:avLst/>
          </a:prstGeom>
        </p:spPr>
      </p:pic>
      <p:pic>
        <p:nvPicPr>
          <p:cNvPr id="1026" name="Picture 2" descr="Image result for what is asp.net cor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98515"/>
            <a:ext cx="5528345" cy="2997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what is asp.net cor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8345" y="0"/>
            <a:ext cx="4412935" cy="2483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42173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746" y="82688"/>
            <a:ext cx="8000073" cy="658141"/>
          </a:xfrm>
          <a:ln>
            <a:solidFill>
              <a:schemeClr val="accent4">
                <a:lumMod val="20000"/>
                <a:lumOff val="80000"/>
              </a:schemeClr>
            </a:solidFill>
          </a:ln>
        </p:spPr>
        <p:txBody>
          <a:bodyPr>
            <a:normAutofit fontScale="90000"/>
          </a:bodyPr>
          <a:lstStyle/>
          <a:p>
            <a:r>
              <a:rPr lang="en-US" altLang="ko-KR" sz="4400" b="1" cap="none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6">
                    <a:lumMod val="5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굴림" panose="020B0600000101010101" pitchFamily="50" charset="-127"/>
              </a:rPr>
              <a:t>Learn More from here</a:t>
            </a:r>
            <a:endParaRPr lang="ko-KR" altLang="en-US" sz="4400" b="1" cap="none" dirty="0">
              <a:ln w="10160">
                <a:solidFill>
                  <a:schemeClr val="accent5"/>
                </a:solidFill>
                <a:prstDash val="solid"/>
              </a:ln>
              <a:solidFill>
                <a:schemeClr val="accent6">
                  <a:lumMod val="50000"/>
                </a:schemeClr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2946" y="0"/>
            <a:ext cx="2289053" cy="823519"/>
          </a:xfrm>
          <a:prstGeom prst="rect">
            <a:avLst/>
          </a:prstGeom>
        </p:spPr>
      </p:pic>
      <p:sp>
        <p:nvSpPr>
          <p:cNvPr id="10" name="Rectangle 3">
            <a:extLst>
              <a:ext uri="{FF2B5EF4-FFF2-40B4-BE49-F238E27FC236}">
                <a16:creationId xmlns:a16="http://schemas.microsoft.com/office/drawing/2014/main" id="{A0364678-94D0-4D39-A1A8-44C5272B5C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1753" y="2313087"/>
            <a:ext cx="8246377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914400"/>
            <a:r>
              <a:rPr lang="en-US" altLang="ko-KR" sz="1200" dirty="0">
                <a:solidFill>
                  <a:srgbClr val="1155CC"/>
                </a:solidFill>
                <a:cs typeface="Arial" panose="020B0604020202020204" pitchFamily="34" charset="0"/>
              </a:rPr>
              <a:t>http://www.c-sharpcorner.com/UploadFile/asmabegam/insert-select-update-delete-in-Asp-Net-with-simple-login/</a:t>
            </a:r>
            <a:endParaRPr lang="ko-KR" altLang="ko-KR" sz="32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856326E-00BE-4C28-991E-3D1C77EADB2E}"/>
              </a:ext>
            </a:extLst>
          </p:cNvPr>
          <p:cNvSpPr/>
          <p:nvPr/>
        </p:nvSpPr>
        <p:spPr>
          <a:xfrm>
            <a:off x="1101753" y="1862723"/>
            <a:ext cx="945439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hlinkClick r:id="rId3"/>
              </a:rPr>
              <a:t>http://www.c-sharpcorner.com/UploadFile/asmabegam/datagridview-crud-with-image-save-to-sql-server-using-C-Sharp/</a:t>
            </a:r>
            <a:r>
              <a:rPr lang="en-US" altLang="ko-KR" sz="1200" dirty="0"/>
              <a:t> </a:t>
            </a:r>
            <a:endParaRPr lang="ko-KR" altLang="en-US" sz="12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BF4BBE1-D8B5-4A0E-A60D-F3251586D96B}"/>
              </a:ext>
            </a:extLst>
          </p:cNvPr>
          <p:cNvSpPr/>
          <p:nvPr/>
        </p:nvSpPr>
        <p:spPr>
          <a:xfrm>
            <a:off x="1101753" y="2697896"/>
            <a:ext cx="922509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hlinkClick r:id="rId4"/>
              </a:rPr>
              <a:t>http://www.c-sharpcorner.com/UploadFile/asmabegam/mvc-angularjs-masterdetail-crud-filter-and-sorting-using-w/</a:t>
            </a:r>
            <a:r>
              <a:rPr lang="ko-KR" altLang="en-US" sz="1200" dirty="0"/>
              <a:t>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A1635DE-2459-419C-AB76-57B34CDA1E89}"/>
              </a:ext>
            </a:extLst>
          </p:cNvPr>
          <p:cNvSpPr/>
          <p:nvPr/>
        </p:nvSpPr>
        <p:spPr>
          <a:xfrm>
            <a:off x="1101753" y="3160282"/>
            <a:ext cx="928661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hlinkClick r:id="rId5"/>
              </a:rPr>
              <a:t>http://www.c-sharpcorner.com/article/asp-net-core-angular-2-crud-with-animation-using-template-pack-web-api-and-ef/</a:t>
            </a:r>
            <a:r>
              <a:rPr lang="ko-KR" altLang="en-US" sz="1200" dirty="0"/>
              <a:t>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699108-C37E-4641-B983-34970F5CE131}"/>
              </a:ext>
            </a:extLst>
          </p:cNvPr>
          <p:cNvSpPr/>
          <p:nvPr/>
        </p:nvSpPr>
        <p:spPr>
          <a:xfrm>
            <a:off x="1101753" y="3622668"/>
            <a:ext cx="971165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hlinkClick r:id="rId6"/>
              </a:rPr>
              <a:t>http://www.c-sharpcorner.com/UploadFile/asmabegam/vs2015-rc-windows-universal-app-for-name-puzzle-game/</a:t>
            </a:r>
            <a:r>
              <a:rPr lang="ko-KR" alt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670636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746" y="82688"/>
            <a:ext cx="8000073" cy="658141"/>
          </a:xfrm>
          <a:ln>
            <a:solidFill>
              <a:schemeClr val="accent4">
                <a:lumMod val="20000"/>
                <a:lumOff val="80000"/>
              </a:schemeClr>
            </a:solidFill>
          </a:ln>
        </p:spPr>
        <p:txBody>
          <a:bodyPr>
            <a:normAutofit fontScale="90000"/>
          </a:bodyPr>
          <a:lstStyle/>
          <a:p>
            <a:r>
              <a:rPr lang="en-US" altLang="ko-KR" sz="4400" b="1" cap="none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6">
                    <a:lumMod val="5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굴림" panose="020B0600000101010101" pitchFamily="50" charset="-127"/>
              </a:rPr>
              <a:t>Other Microsoft Technologies</a:t>
            </a:r>
            <a:endParaRPr lang="ko-KR" altLang="en-US" sz="4400" b="1" cap="none" dirty="0">
              <a:ln w="10160">
                <a:solidFill>
                  <a:schemeClr val="accent5"/>
                </a:solidFill>
                <a:prstDash val="solid"/>
              </a:ln>
              <a:solidFill>
                <a:schemeClr val="accent6">
                  <a:lumMod val="50000"/>
                </a:schemeClr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2946" y="0"/>
            <a:ext cx="2289053" cy="82351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6B49CBA-1EE3-47E7-B8CE-6095C8CF3263}"/>
              </a:ext>
            </a:extLst>
          </p:cNvPr>
          <p:cNvSpPr/>
          <p:nvPr/>
        </p:nvSpPr>
        <p:spPr>
          <a:xfrm>
            <a:off x="2947332" y="1318331"/>
            <a:ext cx="6096000" cy="2862322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>
                <a:solidFill>
                  <a:srgbClr val="1E88E5"/>
                </a:solidFill>
                <a:latin typeface="open sans"/>
                <a:hlinkClick r:id="rId3"/>
              </a:rPr>
              <a:t> Microsoft Azure</a:t>
            </a:r>
            <a:endParaRPr lang="en-US" altLang="ko-KR" dirty="0">
              <a:solidFill>
                <a:srgbClr val="212121"/>
              </a:solidFill>
              <a:latin typeface="open sans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>
                <a:solidFill>
                  <a:srgbClr val="1E88E5"/>
                </a:solidFill>
                <a:latin typeface="open sans"/>
                <a:hlinkClick r:id="rId4"/>
              </a:rPr>
              <a:t> SharePoint</a:t>
            </a:r>
            <a:endParaRPr lang="en-US" altLang="ko-KR" dirty="0">
              <a:solidFill>
                <a:srgbClr val="212121"/>
              </a:solidFill>
              <a:latin typeface="open sans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>
                <a:solidFill>
                  <a:srgbClr val="1E88E5"/>
                </a:solidFill>
                <a:latin typeface="open sans"/>
                <a:hlinkClick r:id="rId5"/>
              </a:rPr>
              <a:t> Dynamic CRM</a:t>
            </a:r>
            <a:endParaRPr lang="en-US" altLang="ko-KR" dirty="0">
              <a:solidFill>
                <a:srgbClr val="212121"/>
              </a:solidFill>
              <a:latin typeface="open sans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>
                <a:solidFill>
                  <a:srgbClr val="1E88E5"/>
                </a:solidFill>
                <a:latin typeface="open sans"/>
                <a:hlinkClick r:id="rId6"/>
              </a:rPr>
              <a:t> Power BI</a:t>
            </a:r>
            <a:endParaRPr lang="en-US" altLang="ko-KR" dirty="0">
              <a:solidFill>
                <a:srgbClr val="212121"/>
              </a:solidFill>
              <a:latin typeface="open sans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>
                <a:solidFill>
                  <a:srgbClr val="1E88E5"/>
                </a:solidFill>
                <a:latin typeface="open sans"/>
                <a:hlinkClick r:id="rId7"/>
              </a:rPr>
              <a:t> BOT Framework</a:t>
            </a:r>
            <a:endParaRPr lang="en-US" altLang="ko-KR" dirty="0">
              <a:solidFill>
                <a:srgbClr val="212121"/>
              </a:solidFill>
              <a:latin typeface="open sans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>
                <a:solidFill>
                  <a:srgbClr val="1E88E5"/>
                </a:solidFill>
                <a:latin typeface="open sans"/>
                <a:hlinkClick r:id="rId8"/>
              </a:rPr>
              <a:t> Data Platform</a:t>
            </a:r>
            <a:endParaRPr lang="en-US" altLang="ko-KR" dirty="0">
              <a:solidFill>
                <a:srgbClr val="212121"/>
              </a:solidFill>
              <a:latin typeface="open sans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>
                <a:solidFill>
                  <a:srgbClr val="1E88E5"/>
                </a:solidFill>
                <a:latin typeface="open sans"/>
                <a:hlinkClick r:id="rId9"/>
              </a:rPr>
              <a:t> Cloud</a:t>
            </a:r>
            <a:endParaRPr lang="en-US" altLang="ko-KR" dirty="0">
              <a:solidFill>
                <a:srgbClr val="212121"/>
              </a:solidFill>
              <a:latin typeface="open sans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>
                <a:solidFill>
                  <a:srgbClr val="1E88E5"/>
                </a:solidFill>
                <a:latin typeface="open sans"/>
                <a:hlinkClick r:id="rId10"/>
              </a:rPr>
              <a:t> Office Development</a:t>
            </a:r>
            <a:endParaRPr lang="en-US" altLang="ko-KR" dirty="0">
              <a:solidFill>
                <a:srgbClr val="212121"/>
              </a:solidFill>
              <a:latin typeface="open sans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>
                <a:solidFill>
                  <a:srgbClr val="1E88E5"/>
                </a:solidFill>
                <a:latin typeface="open sans"/>
                <a:hlinkClick r:id="rId11"/>
              </a:rPr>
              <a:t> Windows PowerShell</a:t>
            </a:r>
            <a:endParaRPr lang="en-US" altLang="ko-KR" dirty="0">
              <a:solidFill>
                <a:srgbClr val="212121"/>
              </a:solidFill>
              <a:latin typeface="open sans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>
                <a:solidFill>
                  <a:srgbClr val="1E88E5"/>
                </a:solidFill>
                <a:latin typeface="open sans"/>
                <a:hlinkClick r:id="rId6"/>
              </a:rPr>
              <a:t> Power BI</a:t>
            </a:r>
            <a:endParaRPr lang="en-US" altLang="ko-KR" b="0" i="0" dirty="0">
              <a:solidFill>
                <a:srgbClr val="212121"/>
              </a:solidFill>
              <a:effectLst/>
              <a:latin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9822340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71989" y="763398"/>
            <a:ext cx="7630957" cy="1034445"/>
          </a:xfrm>
          <a:ln>
            <a:solidFill>
              <a:schemeClr val="accent4">
                <a:lumMod val="20000"/>
                <a:lumOff val="80000"/>
              </a:schemeClr>
            </a:solidFill>
          </a:ln>
        </p:spPr>
        <p:txBody>
          <a:bodyPr>
            <a:normAutofit/>
          </a:bodyPr>
          <a:lstStyle/>
          <a:p>
            <a:pPr algn="ctr"/>
            <a:r>
              <a:rPr lang="en-US" altLang="ko-KR" sz="3200" b="1" cap="none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6">
                    <a:lumMod val="5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굴림" panose="020B0600000101010101" pitchFamily="50" charset="-127"/>
              </a:rPr>
              <a:t>How to improve your Career on Microsoft .NET Technology</a:t>
            </a:r>
            <a:endParaRPr lang="ko-KR" altLang="en-US" sz="3200" b="1" cap="none" dirty="0">
              <a:ln w="10160">
                <a:solidFill>
                  <a:schemeClr val="accent5"/>
                </a:solidFill>
                <a:prstDash val="solid"/>
              </a:ln>
              <a:solidFill>
                <a:schemeClr val="accent6">
                  <a:lumMod val="50000"/>
                </a:schemeClr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2946" y="0"/>
            <a:ext cx="2289053" cy="823519"/>
          </a:xfrm>
          <a:prstGeom prst="rect">
            <a:avLst/>
          </a:prstGeom>
        </p:spPr>
      </p:pic>
      <p:pic>
        <p:nvPicPr>
          <p:cNvPr id="7170" name="Picture 2" descr="Related image">
            <a:extLst>
              <a:ext uri="{FF2B5EF4-FFF2-40B4-BE49-F238E27FC236}">
                <a16:creationId xmlns:a16="http://schemas.microsoft.com/office/drawing/2014/main" id="{A512BFE2-C335-4509-91B7-2348DAD42B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348"/>
          <a:stretch/>
        </p:blipFill>
        <p:spPr bwMode="auto">
          <a:xfrm>
            <a:off x="-369146" y="1943122"/>
            <a:ext cx="5282269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0A8956B-4D4B-48A4-9CEF-4C7A933F49A3}"/>
              </a:ext>
            </a:extLst>
          </p:cNvPr>
          <p:cNvSpPr>
            <a:spLocks noGrp="1" noChangeArrowheads="1"/>
          </p:cNvSpPr>
          <p:nvPr/>
        </p:nvSpPr>
        <p:spPr bwMode="auto">
          <a:xfrm>
            <a:off x="5188589" y="1943122"/>
            <a:ext cx="6019103" cy="35646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  <a:spAutoFit/>
          </a:bodyPr>
          <a:lstStyle>
            <a:lvl1pPr marL="565150" indent="-5651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u"/>
              <a:defRPr sz="32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1pPr>
            <a:lvl2pPr marL="969963" indent="-403225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Ø"/>
              <a:defRPr sz="28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2pPr>
            <a:lvl3pPr marL="1411288" indent="-439738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Ø"/>
              <a:defRPr sz="2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3pPr>
            <a:lvl4pPr marL="1870075" indent="-4572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Ø"/>
              <a:defRPr sz="2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4pPr>
            <a:lvl5pPr marL="2405063" indent="-420688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Ø"/>
              <a:defRPr sz="2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US" altLang="ko-KR" sz="1600" b="0" dirty="0">
                <a:effectLst/>
              </a:rPr>
              <a:t>Pick any one of your favorite Microsoft Technology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ko-KR" sz="1600" b="0" dirty="0">
                <a:effectLst/>
              </a:rPr>
              <a:t>Learn more and more deeply till you satisfied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ko-KR" sz="1600" b="0" dirty="0">
                <a:effectLst/>
              </a:rPr>
              <a:t>Use google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ko-KR" sz="1600" b="0" dirty="0">
                <a:effectLst/>
              </a:rPr>
              <a:t>Use community web sites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ko-KR" sz="1600" b="0" dirty="0">
                <a:effectLst/>
              </a:rPr>
              <a:t>Be confident on your self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ko-KR" sz="1600" b="0" dirty="0">
                <a:effectLst/>
              </a:rPr>
              <a:t>Engage in developing more self projects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ko-KR" sz="1600" b="0" dirty="0">
                <a:effectLst/>
              </a:rPr>
              <a:t>Join with friends and organize events and seminars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ko-KR" sz="1600" b="0" dirty="0">
                <a:effectLst/>
              </a:rPr>
              <a:t>Invite speakers or be a speaker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ko-KR" sz="1600" b="0" dirty="0">
                <a:effectLst/>
              </a:rPr>
              <a:t>Learn and Teach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ko-KR" sz="1600" b="0" dirty="0">
                <a:effectLst/>
              </a:rPr>
              <a:t>Share your ideas in Microsoft Students partner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ko-KR" sz="1600" b="0" dirty="0">
                <a:effectLst/>
              </a:rPr>
              <a:t>Contribute in community and improve your networks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altLang="ko-KR" sz="1600" b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4821292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 bwMode="ltGray">
          <a:xfrm>
            <a:off x="528603" y="2256634"/>
            <a:ext cx="7171399" cy="1793628"/>
          </a:xfrm>
          <a:prstGeom prst="rect">
            <a:avLst/>
          </a:prstGeom>
          <a:noFill/>
        </p:spPr>
        <p:txBody>
          <a:bodyPr vert="horz" wrap="square" lIns="143353" tIns="89596" rIns="143353" bIns="89596" rtlCol="0" anchor="t" anchorCtr="0">
            <a:noAutofit/>
          </a:bodyPr>
          <a:lstStyle>
            <a:lvl1pPr algn="l" defTabSz="9322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6000" b="0" kern="1200" cap="none" spc="-100" baseline="0">
                <a:ln w="3175">
                  <a:noFill/>
                </a:ln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Microsoft Academic Programs</a:t>
            </a:r>
            <a:endParaRPr sz="36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644736" y="5032300"/>
            <a:ext cx="2870708" cy="469707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 defTabSz="914023">
              <a:lnSpc>
                <a:spcPct val="90000"/>
              </a:lnSpc>
              <a:spcAft>
                <a:spcPts val="588"/>
              </a:spcAft>
            </a:pPr>
            <a:endParaRPr lang="en-US" sz="1300" dirty="0">
              <a:solidFill>
                <a:srgbClr val="FFFFFF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8ACEEF5-DFA7-46B5-91ED-2FC612BC5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16" y="719621"/>
            <a:ext cx="2289053" cy="823519"/>
          </a:xfrm>
          <a:prstGeom prst="rect">
            <a:avLst/>
          </a:prstGeom>
        </p:spPr>
      </p:pic>
      <p:pic>
        <p:nvPicPr>
          <p:cNvPr id="1026" name="Picture 2" descr="Image result for microsoft student partner">
            <a:extLst>
              <a:ext uri="{FF2B5EF4-FFF2-40B4-BE49-F238E27FC236}">
                <a16:creationId xmlns:a16="http://schemas.microsoft.com/office/drawing/2014/main" id="{94D3C33B-58F2-45C2-AD28-9FEBAB233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878" y="2934000"/>
            <a:ext cx="7071823" cy="2617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7805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747" y="82688"/>
            <a:ext cx="3042180" cy="658141"/>
          </a:xfrm>
          <a:ln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>
            <a:normAutofit fontScale="90000"/>
          </a:bodyPr>
          <a:lstStyle/>
          <a:p>
            <a:pPr algn="ctr"/>
            <a:r>
              <a:rPr lang="en-US" altLang="ko-KR" sz="4400" b="1" cap="none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About</a:t>
            </a:r>
            <a:r>
              <a:rPr lang="en-US" altLang="ko-KR" sz="4400" b="1" dirty="0"/>
              <a:t> </a:t>
            </a:r>
            <a:r>
              <a:rPr lang="en-US" altLang="ko-KR" sz="4400" b="1" cap="none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Me</a:t>
            </a:r>
            <a:endParaRPr lang="ko-KR" altLang="en-US" sz="4400" dirty="0">
              <a:solidFill>
                <a:schemeClr val="accent6">
                  <a:lumMod val="60000"/>
                  <a:lumOff val="4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5" name="Rectangle 4"/>
          <p:cNvSpPr>
            <a:spLocks noGrp="1" noChangeArrowheads="1"/>
          </p:cNvSpPr>
          <p:nvPr/>
        </p:nvSpPr>
        <p:spPr bwMode="auto">
          <a:xfrm>
            <a:off x="61747" y="1423208"/>
            <a:ext cx="12046590" cy="3527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  <a:spAutoFit/>
          </a:bodyPr>
          <a:lstStyle>
            <a:lvl1pPr marL="565150" indent="-5651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u"/>
              <a:defRPr sz="32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1pPr>
            <a:lvl2pPr marL="969963" indent="-403225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Ø"/>
              <a:defRPr sz="28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2pPr>
            <a:lvl3pPr marL="1411288" indent="-439738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Ø"/>
              <a:defRPr sz="2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3pPr>
            <a:lvl4pPr marL="1870075" indent="-4572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Ø"/>
              <a:defRPr sz="2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4pPr>
            <a:lvl5pPr marL="2405063" indent="-420688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Ø"/>
              <a:defRPr sz="2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GB" altLang="ko-KR" sz="2400" dirty="0">
                <a:solidFill>
                  <a:schemeClr val="accent1">
                    <a:lumMod val="75000"/>
                  </a:schemeClr>
                </a:solidFill>
              </a:rPr>
              <a:t>My Name is Syed Shanu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altLang="ko-KR" sz="2400" dirty="0">
                <a:solidFill>
                  <a:schemeClr val="accent1">
                    <a:lumMod val="75000"/>
                  </a:schemeClr>
                </a:solidFill>
              </a:rPr>
              <a:t>From Madurai, Tamil Nadu, India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altLang="ko-KR" sz="2400" dirty="0">
                <a:solidFill>
                  <a:schemeClr val="accent1">
                    <a:lumMod val="75000"/>
                  </a:schemeClr>
                </a:solidFill>
              </a:rPr>
              <a:t>Microsoft MVP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altLang="ko-KR" sz="2400" dirty="0">
                <a:solidFill>
                  <a:schemeClr val="accent1">
                    <a:lumMod val="75000"/>
                  </a:schemeClr>
                </a:solidFill>
              </a:rPr>
              <a:t>Code Project MVP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altLang="ko-KR" sz="2400" dirty="0" err="1">
                <a:solidFill>
                  <a:schemeClr val="accent1">
                    <a:lumMod val="75000"/>
                  </a:schemeClr>
                </a:solidFill>
              </a:rPr>
              <a:t>Csharp</a:t>
            </a:r>
            <a:r>
              <a:rPr lang="en-GB" altLang="ko-KR" sz="2400" dirty="0">
                <a:solidFill>
                  <a:schemeClr val="accent1">
                    <a:lumMod val="75000"/>
                  </a:schemeClr>
                </a:solidFill>
              </a:rPr>
              <a:t> Corner MVP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altLang="ko-KR" sz="2400" dirty="0">
                <a:solidFill>
                  <a:schemeClr val="accent1">
                    <a:lumMod val="75000"/>
                  </a:schemeClr>
                </a:solidFill>
              </a:rPr>
              <a:t>11+ years of Experience as Software Engineer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altLang="ko-KR" sz="2400" dirty="0">
                <a:solidFill>
                  <a:schemeClr val="accent1">
                    <a:lumMod val="75000"/>
                  </a:schemeClr>
                </a:solidFill>
              </a:rPr>
              <a:t>Working as a Senior Software Engineer at Seoul ,Korea</a:t>
            </a:r>
          </a:p>
          <a:p>
            <a:pPr>
              <a:buFont typeface="Wingdings" panose="05000000000000000000" pitchFamily="2" charset="2"/>
              <a:buChar char="Ø"/>
            </a:pPr>
            <a:endParaRPr lang="en-GB" altLang="ko-KR" sz="24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2947" y="0"/>
            <a:ext cx="2289053" cy="823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6627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C916CDB-8B53-4824-A974-C281AAF560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2946" y="0"/>
            <a:ext cx="2289053" cy="82351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7DE2E8A-63AB-4F3F-B645-14DAE67352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7501" y="1067975"/>
            <a:ext cx="5127733" cy="543118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DE63FCF-65D5-4E7D-B3E0-A0B94D2ADDA2}"/>
              </a:ext>
            </a:extLst>
          </p:cNvPr>
          <p:cNvSpPr/>
          <p:nvPr/>
        </p:nvSpPr>
        <p:spPr>
          <a:xfrm>
            <a:off x="212521" y="1725116"/>
            <a:ext cx="6096000" cy="2862322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 fontAlgn="base">
              <a:buFont typeface="Wingdings" panose="05000000000000000000" pitchFamily="2" charset="2"/>
              <a:buChar char="Ø"/>
            </a:pPr>
            <a:r>
              <a:rPr lang="en-US" altLang="ko-KR" dirty="0">
                <a:solidFill>
                  <a:srgbClr val="555555"/>
                </a:solidFill>
                <a:latin typeface="inherit"/>
              </a:rPr>
              <a:t>Run workshops and hackathons</a:t>
            </a:r>
          </a:p>
          <a:p>
            <a:pPr marL="285750" indent="-285750" fontAlgn="base">
              <a:buFont typeface="Wingdings" panose="05000000000000000000" pitchFamily="2" charset="2"/>
              <a:buChar char="Ø"/>
            </a:pPr>
            <a:r>
              <a:rPr lang="en-US" altLang="ko-KR" dirty="0">
                <a:solidFill>
                  <a:srgbClr val="555555"/>
                </a:solidFill>
                <a:latin typeface="inherit"/>
              </a:rPr>
              <a:t>Host tech events and give demos on campus</a:t>
            </a:r>
          </a:p>
          <a:p>
            <a:pPr marL="285750" indent="-285750" fontAlgn="base">
              <a:buFont typeface="Wingdings" panose="05000000000000000000" pitchFamily="2" charset="2"/>
              <a:buChar char="Ø"/>
            </a:pPr>
            <a:r>
              <a:rPr lang="en-US" altLang="ko-KR" dirty="0">
                <a:solidFill>
                  <a:srgbClr val="555555"/>
                </a:solidFill>
                <a:latin typeface="inherit"/>
              </a:rPr>
              <a:t>Work alongside Microsoft professionals, assisting them during hackathons and events</a:t>
            </a:r>
          </a:p>
          <a:p>
            <a:pPr marL="285750" indent="-285750" fontAlgn="base">
              <a:buFont typeface="Wingdings" panose="05000000000000000000" pitchFamily="2" charset="2"/>
              <a:buChar char="Ø"/>
            </a:pPr>
            <a:r>
              <a:rPr lang="en-US" altLang="ko-KR" dirty="0">
                <a:solidFill>
                  <a:srgbClr val="555555"/>
                </a:solidFill>
                <a:latin typeface="inherit"/>
              </a:rPr>
              <a:t>Join exclusive Microsoft training events to learn the latest technologies</a:t>
            </a:r>
          </a:p>
          <a:p>
            <a:pPr marL="285750" indent="-285750" fontAlgn="base">
              <a:buFont typeface="Wingdings" panose="05000000000000000000" pitchFamily="2" charset="2"/>
              <a:buChar char="Ø"/>
            </a:pPr>
            <a:r>
              <a:rPr lang="en-US" altLang="ko-KR" dirty="0">
                <a:solidFill>
                  <a:srgbClr val="555555"/>
                </a:solidFill>
                <a:latin typeface="inherit"/>
              </a:rPr>
              <a:t>Grow and nurture a community of students and faculty on-campus and online</a:t>
            </a:r>
          </a:p>
          <a:p>
            <a:pPr marL="285750" indent="-285750" fontAlgn="base">
              <a:buFont typeface="Wingdings" panose="05000000000000000000" pitchFamily="2" charset="2"/>
              <a:buChar char="Ø"/>
            </a:pPr>
            <a:r>
              <a:rPr lang="en-US" altLang="ko-KR" dirty="0">
                <a:solidFill>
                  <a:srgbClr val="555555"/>
                </a:solidFill>
                <a:latin typeface="inherit"/>
              </a:rPr>
              <a:t>Enhance their skills and career opportunities</a:t>
            </a:r>
          </a:p>
          <a:p>
            <a:pPr marL="285750" indent="-285750" fontAlgn="base">
              <a:buFont typeface="Wingdings" panose="05000000000000000000" pitchFamily="2" charset="2"/>
              <a:buChar char="Ø"/>
            </a:pPr>
            <a:r>
              <a:rPr lang="en-US" altLang="ko-KR" dirty="0">
                <a:solidFill>
                  <a:srgbClr val="555555"/>
                </a:solidFill>
                <a:latin typeface="inherit"/>
              </a:rPr>
              <a:t>Get amazing jobs</a:t>
            </a:r>
            <a:endParaRPr lang="en-US" altLang="ko-KR" b="0" i="0" dirty="0">
              <a:solidFill>
                <a:srgbClr val="555555"/>
              </a:solidFill>
              <a:effectLst/>
              <a:latin typeface="inheri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B1F4816-3093-4B54-9D68-9516D8EF3DB7}"/>
              </a:ext>
            </a:extLst>
          </p:cNvPr>
          <p:cNvSpPr/>
          <p:nvPr/>
        </p:nvSpPr>
        <p:spPr>
          <a:xfrm>
            <a:off x="4260140" y="447017"/>
            <a:ext cx="541712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altLang="ko-KR" sz="3200" b="1" dirty="0">
                <a:solidFill>
                  <a:srgbClr val="00B0F0"/>
                </a:solidFill>
                <a:latin typeface="Segoe UI" panose="020B0502040204020203" pitchFamily="34" charset="0"/>
              </a:rPr>
              <a:t>Microsoft Student Partners</a:t>
            </a:r>
          </a:p>
        </p:txBody>
      </p:sp>
      <p:pic>
        <p:nvPicPr>
          <p:cNvPr id="19" name="Picture 2" descr="Image result for microsoft student partner">
            <a:extLst>
              <a:ext uri="{FF2B5EF4-FFF2-40B4-BE49-F238E27FC236}">
                <a16:creationId xmlns:a16="http://schemas.microsoft.com/office/drawing/2014/main" id="{D4988311-F648-40CD-9D5F-8BB2BE7376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69" t="24748" r="9892" b="28570"/>
          <a:stretch/>
        </p:blipFill>
        <p:spPr bwMode="auto">
          <a:xfrm>
            <a:off x="0" y="9849"/>
            <a:ext cx="2105638" cy="787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4AC142C-DDC6-4231-9361-CB297DFA1011}"/>
              </a:ext>
            </a:extLst>
          </p:cNvPr>
          <p:cNvSpPr/>
          <p:nvPr/>
        </p:nvSpPr>
        <p:spPr>
          <a:xfrm>
            <a:off x="321578" y="5003763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200" dirty="0">
                <a:hlinkClick r:id="rId5"/>
              </a:rPr>
              <a:t>https://www.microsoft.com/en-in/campaign/msp2017/default.aspx</a:t>
            </a:r>
            <a:r>
              <a:rPr lang="ko-KR" alt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655901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51265" y="155748"/>
            <a:ext cx="9955071" cy="645262"/>
          </a:xfrm>
        </p:spPr>
        <p:txBody>
          <a:bodyPr>
            <a:noAutofit/>
          </a:bodyPr>
          <a:lstStyle/>
          <a:p>
            <a:pPr algn="ctr"/>
            <a:r>
              <a:rPr lang="en-US" sz="2000" dirty="0">
                <a:solidFill>
                  <a:schemeClr val="accent2"/>
                </a:solidFill>
              </a:rPr>
              <a:t>                        			</a:t>
            </a:r>
            <a:br>
              <a:rPr lang="en-US" sz="2000" dirty="0">
                <a:solidFill>
                  <a:schemeClr val="accent2"/>
                </a:solidFill>
              </a:rPr>
            </a:br>
            <a:br>
              <a:rPr lang="en-US" sz="2000" dirty="0">
                <a:solidFill>
                  <a:schemeClr val="accent2"/>
                </a:solidFill>
              </a:rPr>
            </a:br>
            <a:br>
              <a:rPr lang="en-US" sz="2000" dirty="0">
                <a:solidFill>
                  <a:schemeClr val="accent2"/>
                </a:solidFill>
              </a:rPr>
            </a:br>
            <a:br>
              <a:rPr lang="en-US" sz="2000" dirty="0">
                <a:solidFill>
                  <a:schemeClr val="accent2"/>
                </a:solidFill>
              </a:rPr>
            </a:br>
            <a:r>
              <a:rPr lang="en-US" sz="2000" dirty="0">
                <a:solidFill>
                  <a:schemeClr val="accent2"/>
                </a:solidFill>
              </a:rPr>
              <a:t>                                                          </a:t>
            </a:r>
            <a:br>
              <a:rPr lang="en-US" sz="2000" dirty="0">
                <a:solidFill>
                  <a:schemeClr val="accent2"/>
                </a:solidFill>
              </a:rPr>
            </a:br>
            <a:r>
              <a:rPr lang="en-US" sz="2000" dirty="0">
                <a:solidFill>
                  <a:schemeClr val="accent2"/>
                </a:solidFill>
              </a:rPr>
              <a:t>                                                              </a:t>
            </a:r>
            <a:r>
              <a:rPr lang="en-US" sz="2000" b="1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Microsoft in Education</a:t>
            </a:r>
            <a:br>
              <a:rPr lang="en-US" sz="2000" dirty="0">
                <a:solidFill>
                  <a:schemeClr val="accent2"/>
                </a:solidFill>
              </a:rPr>
            </a:br>
            <a:r>
              <a:rPr lang="en-US" sz="2000" dirty="0">
                <a:solidFill>
                  <a:schemeClr val="accent2"/>
                </a:solidFill>
              </a:rPr>
              <a:t>                           	                              </a:t>
            </a:r>
            <a:r>
              <a:rPr lang="en-US" sz="2000" dirty="0">
                <a:solidFill>
                  <a:schemeClr val="accent4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Student Initiatives</a:t>
            </a:r>
            <a:br>
              <a:rPr lang="en-US" sz="2000" b="1" dirty="0">
                <a:solidFill>
                  <a:schemeClr val="accent4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en-US" sz="20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		                             </a:t>
            </a:r>
            <a:r>
              <a:rPr lang="en-US" sz="2000" b="1" dirty="0">
                <a:solidFill>
                  <a:srgbClr val="00206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Come Build your Skills, Ignite your Career.</a:t>
            </a:r>
            <a:br>
              <a:rPr lang="en-US" sz="2000" b="1" dirty="0">
                <a:solidFill>
                  <a:srgbClr val="00206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en-US" sz="2000" b="1" dirty="0"/>
              <a:t>   </a:t>
            </a:r>
            <a:br>
              <a:rPr lang="en-US" sz="2000" b="1" dirty="0"/>
            </a:br>
            <a:br>
              <a:rPr lang="en-US" sz="2000" dirty="0">
                <a:solidFill>
                  <a:schemeClr val="accent2"/>
                </a:solidFill>
              </a:rPr>
            </a:br>
            <a:r>
              <a:rPr lang="en-US" sz="2000" dirty="0">
                <a:solidFill>
                  <a:schemeClr val="accent2"/>
                </a:solidFill>
              </a:rPr>
              <a:t>  </a:t>
            </a:r>
            <a:endParaRPr lang="en-US" sz="2000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634905" y="1374384"/>
            <a:ext cx="2946286" cy="49271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8170" y="1509551"/>
            <a:ext cx="1672285" cy="50315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969" y="1429718"/>
            <a:ext cx="3189768" cy="327422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4131305" y="3964540"/>
            <a:ext cx="365734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50" baseline="0" dirty="0">
                <a:solidFill>
                  <a:srgbClr val="00206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Official Site Link :  </a:t>
            </a:r>
            <a:r>
              <a:rPr lang="en-US" sz="1350" u="sng" dirty="0">
                <a:solidFill>
                  <a:srgbClr val="002060"/>
                </a:solidFill>
                <a:latin typeface="Segoe UI Light" panose="020B0502040204020203" pitchFamily="34" charset="0"/>
                <a:cs typeface="Segoe UI Light" panose="020B0502040204020203" pitchFamily="34" charset="0"/>
                <a:hlinkClick r:id="rId5"/>
              </a:rPr>
              <a:t>www.imaginecup.com</a:t>
            </a:r>
            <a:endParaRPr lang="en-US" sz="1350" dirty="0">
              <a:solidFill>
                <a:srgbClr val="002060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en-US" sz="1350" baseline="0" dirty="0">
                <a:solidFill>
                  <a:srgbClr val="00206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Facebook Link : </a:t>
            </a:r>
            <a:r>
              <a:rPr lang="en-US" sz="1350" u="sng" dirty="0">
                <a:solidFill>
                  <a:srgbClr val="002060"/>
                </a:solidFill>
                <a:latin typeface="Segoe UI Light" panose="020B0502040204020203" pitchFamily="34" charset="0"/>
                <a:cs typeface="Segoe UI Light" panose="020B0502040204020203" pitchFamily="34" charset="0"/>
                <a:hlinkClick r:id="rId6"/>
              </a:rPr>
              <a:t>https://www.facebook.com/microsoftimaginecup</a:t>
            </a:r>
            <a:endParaRPr lang="en-US" sz="1350" baseline="0" dirty="0">
              <a:solidFill>
                <a:srgbClr val="002060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defRPr/>
            </a:pPr>
            <a:r>
              <a:rPr lang="en-US" sz="1350" dirty="0">
                <a:solidFill>
                  <a:srgbClr val="00206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Twitter Link : </a:t>
            </a:r>
            <a:r>
              <a:rPr lang="en-US" sz="1350" u="sng" dirty="0">
                <a:solidFill>
                  <a:srgbClr val="002060"/>
                </a:solidFill>
                <a:latin typeface="Segoe UI Light" panose="020B0502040204020203" pitchFamily="34" charset="0"/>
                <a:cs typeface="Segoe UI Light" panose="020B0502040204020203" pitchFamily="34" charset="0"/>
                <a:hlinkClick r:id="rId7"/>
              </a:rPr>
              <a:t>https://twitter.com/imaginecup</a:t>
            </a:r>
            <a:r>
              <a:rPr lang="en-US" sz="1350" dirty="0">
                <a:solidFill>
                  <a:srgbClr val="00206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</a:p>
        </p:txBody>
      </p:sp>
      <p:sp>
        <p:nvSpPr>
          <p:cNvPr id="19" name="Rectangle 18"/>
          <p:cNvSpPr/>
          <p:nvPr/>
        </p:nvSpPr>
        <p:spPr>
          <a:xfrm>
            <a:off x="8265916" y="4056872"/>
            <a:ext cx="3780456" cy="7155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50" baseline="0" dirty="0">
                <a:solidFill>
                  <a:srgbClr val="00206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Official Site Link : </a:t>
            </a:r>
            <a:r>
              <a:rPr lang="en-US" sz="1350" u="sng" dirty="0">
                <a:solidFill>
                  <a:srgbClr val="002060"/>
                </a:solidFill>
                <a:latin typeface="Segoe UI Light" panose="020B0502040204020203" pitchFamily="34" charset="0"/>
                <a:cs typeface="Segoe UI Light" panose="020B0502040204020203" pitchFamily="34" charset="0"/>
                <a:hlinkClick r:id="rId8"/>
              </a:rPr>
              <a:t>www.dreamspark.com</a:t>
            </a:r>
            <a:endParaRPr lang="en-US" sz="1350" dirty="0">
              <a:solidFill>
                <a:srgbClr val="002060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defRPr/>
            </a:pPr>
            <a:r>
              <a:rPr lang="en-US" sz="1350" dirty="0">
                <a:solidFill>
                  <a:srgbClr val="00206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Facebook Link : </a:t>
            </a:r>
            <a:r>
              <a:rPr lang="en-US" sz="1350" u="sng" dirty="0">
                <a:solidFill>
                  <a:srgbClr val="002060"/>
                </a:solidFill>
                <a:latin typeface="Segoe UI Light" panose="020B0502040204020203" pitchFamily="34" charset="0"/>
                <a:cs typeface="Segoe UI Light" panose="020B0502040204020203" pitchFamily="34" charset="0"/>
                <a:hlinkClick r:id="rId9"/>
              </a:rPr>
              <a:t>https://www.facebook.com/microsoft.dreamspark</a:t>
            </a:r>
            <a:endParaRPr lang="en-US" sz="1350" dirty="0">
              <a:solidFill>
                <a:srgbClr val="002060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4091543" y="1374383"/>
            <a:ext cx="3864195" cy="3790229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202393" y="3790300"/>
            <a:ext cx="3723670" cy="11310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50" baseline="0" dirty="0">
                <a:solidFill>
                  <a:srgbClr val="00206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Official Site Link : </a:t>
            </a:r>
            <a:r>
              <a:rPr lang="en-US" sz="1350" dirty="0">
                <a:solidFill>
                  <a:srgbClr val="002060"/>
                </a:solidFill>
                <a:latin typeface="Segoe UI Light" panose="020B0502040204020203" pitchFamily="34" charset="0"/>
                <a:cs typeface="Segoe UI Light" panose="020B0502040204020203" pitchFamily="34" charset="0"/>
                <a:hlinkClick r:id="rId10"/>
              </a:rPr>
              <a:t>http://www.microsoftstudentpartners.com/</a:t>
            </a:r>
            <a:endParaRPr lang="en-US" sz="1350" dirty="0">
              <a:solidFill>
                <a:srgbClr val="002060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en-US" sz="1350" baseline="0" dirty="0">
                <a:solidFill>
                  <a:srgbClr val="00206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Facebook Link : </a:t>
            </a:r>
            <a:r>
              <a:rPr lang="en-US" sz="1350" dirty="0">
                <a:solidFill>
                  <a:srgbClr val="002060"/>
                </a:solidFill>
                <a:latin typeface="Segoe UI Light" panose="020B0502040204020203" pitchFamily="34" charset="0"/>
                <a:cs typeface="Segoe UI Light" panose="020B0502040204020203" pitchFamily="34" charset="0"/>
                <a:hlinkClick r:id="rId11"/>
              </a:rPr>
              <a:t>https://www.facebook.com/microsoftindiastudent</a:t>
            </a:r>
            <a:endParaRPr lang="en-US" sz="1350" baseline="0" dirty="0">
              <a:solidFill>
                <a:srgbClr val="002060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en-US" sz="1350" baseline="0" dirty="0">
                <a:solidFill>
                  <a:srgbClr val="00206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Twitter Link : </a:t>
            </a:r>
            <a:r>
              <a:rPr lang="en-US" sz="1350" dirty="0">
                <a:solidFill>
                  <a:srgbClr val="002060"/>
                </a:solidFill>
                <a:latin typeface="Segoe UI Light" panose="020B0502040204020203" pitchFamily="34" charset="0"/>
                <a:cs typeface="Segoe UI Light" panose="020B0502040204020203" pitchFamily="34" charset="0"/>
                <a:hlinkClick r:id="rId12"/>
              </a:rPr>
              <a:t>https://twitter.com/msindiastudent</a:t>
            </a:r>
            <a:endParaRPr lang="en-US" sz="1350" baseline="0" dirty="0">
              <a:solidFill>
                <a:srgbClr val="002060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8265916" y="1374383"/>
            <a:ext cx="3610235" cy="3800291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269448" y="1374383"/>
            <a:ext cx="3530927" cy="3800291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ounded Rectangle 29"/>
          <p:cNvSpPr/>
          <p:nvPr/>
        </p:nvSpPr>
        <p:spPr>
          <a:xfrm>
            <a:off x="3649211" y="296341"/>
            <a:ext cx="6040073" cy="965285"/>
          </a:xfrm>
          <a:prstGeom prst="round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237414" y="1882987"/>
            <a:ext cx="349933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rgbClr val="00206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The </a:t>
            </a:r>
            <a:r>
              <a:rPr lang="en-IN" sz="1600" b="1" i="1" dirty="0">
                <a:solidFill>
                  <a:srgbClr val="00206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Microsoft Student Partners </a:t>
            </a:r>
            <a:r>
              <a:rPr lang="en-IN" sz="1600" dirty="0">
                <a:solidFill>
                  <a:srgbClr val="00206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is a global program to encourage students who have a demonstrated passion for technology and want to share this with their friends &amp; peers.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rgbClr val="00206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India has over </a:t>
            </a:r>
            <a:r>
              <a:rPr lang="en-IN" sz="1600" b="1" dirty="0">
                <a:solidFill>
                  <a:srgbClr val="00206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1200 </a:t>
            </a:r>
            <a:r>
              <a:rPr lang="en-IN" sz="1600" dirty="0">
                <a:solidFill>
                  <a:srgbClr val="00206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MSPs across engineering campuses.</a:t>
            </a:r>
            <a:endParaRPr lang="en-US" sz="1600" u="sng" dirty="0">
              <a:solidFill>
                <a:schemeClr val="accent1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4131305" y="1913146"/>
            <a:ext cx="382443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206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Microsoft </a:t>
            </a:r>
            <a:r>
              <a:rPr lang="en-US" sz="1600" b="1" i="1" dirty="0">
                <a:solidFill>
                  <a:srgbClr val="00206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Imagine Cup </a:t>
            </a:r>
            <a:r>
              <a:rPr lang="en-US" sz="1600" dirty="0">
                <a:solidFill>
                  <a:srgbClr val="00206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is the world’s premier student technology competition where participants use technology to solve the world’s toughest problems. Started in 2003, competitors from across </a:t>
            </a:r>
            <a:r>
              <a:rPr lang="en-US" sz="1600" b="1" dirty="0">
                <a:solidFill>
                  <a:srgbClr val="00206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183</a:t>
            </a:r>
            <a:r>
              <a:rPr lang="en-US" sz="1600" dirty="0">
                <a:solidFill>
                  <a:srgbClr val="00206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countries compete. 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206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Each year, over </a:t>
            </a:r>
            <a:r>
              <a:rPr lang="en-US" sz="1600" b="1" dirty="0">
                <a:solidFill>
                  <a:srgbClr val="00206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50,000</a:t>
            </a:r>
            <a:r>
              <a:rPr lang="en-US" sz="1600" dirty="0">
                <a:solidFill>
                  <a:srgbClr val="00206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students participate from India.</a:t>
            </a:r>
            <a:endParaRPr lang="en-US" sz="1600" dirty="0"/>
          </a:p>
        </p:txBody>
      </p:sp>
      <p:sp>
        <p:nvSpPr>
          <p:cNvPr id="39" name="TextBox 38"/>
          <p:cNvSpPr txBox="1"/>
          <p:nvPr/>
        </p:nvSpPr>
        <p:spPr>
          <a:xfrm>
            <a:off x="8323769" y="2065973"/>
            <a:ext cx="355238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600" b="1" i="1" dirty="0">
                <a:solidFill>
                  <a:srgbClr val="00206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DreamSpark</a:t>
            </a:r>
            <a:r>
              <a:rPr lang="en-IN" sz="1600" dirty="0">
                <a:solidFill>
                  <a:srgbClr val="00206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is a Microsoft program to provide students with software design and development tools, for learning &amp; research, at no charge.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206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India has the </a:t>
            </a:r>
            <a:r>
              <a:rPr lang="en-US" sz="1600" b="1" dirty="0">
                <a:solidFill>
                  <a:srgbClr val="00206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largest number </a:t>
            </a:r>
            <a:r>
              <a:rPr lang="en-US" sz="1600" dirty="0">
                <a:solidFill>
                  <a:srgbClr val="00206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of students downloading DreamSpark software every year.</a:t>
            </a:r>
            <a:endParaRPr lang="en-US" sz="1600" dirty="0">
              <a:solidFill>
                <a:schemeClr val="accent1">
                  <a:lumMod val="7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69449" y="5257562"/>
            <a:ext cx="11606702" cy="1415772"/>
          </a:xfrm>
          <a:prstGeom prst="rect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marL="2000250" lvl="4" indent="-171450">
              <a:buFont typeface="Arial" panose="020B0604020202020204" pitchFamily="34" charset="0"/>
              <a:buChar char="•"/>
            </a:pPr>
            <a:r>
              <a:rPr lang="en-US" sz="1600" b="1" i="1" dirty="0">
                <a:solidFill>
                  <a:srgbClr val="00206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Microsoft Virtual Academy </a:t>
            </a:r>
            <a:r>
              <a:rPr lang="en-US" sz="1600" dirty="0">
                <a:solidFill>
                  <a:srgbClr val="00206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(MVA) offers 100s of free online training courses, delivered by experts to help technologists learn &amp; keep pace with innovations.</a:t>
            </a:r>
          </a:p>
          <a:p>
            <a:pPr marL="2000250" lvl="4" indent="-1714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00206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Lakhs</a:t>
            </a:r>
            <a:r>
              <a:rPr lang="en-US" sz="1600" dirty="0">
                <a:solidFill>
                  <a:srgbClr val="00206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of Indian students elevate their skills on this platform, at their own pace, gaining skills &amp; certification</a:t>
            </a:r>
            <a:endParaRPr lang="en-US" sz="1400" dirty="0">
              <a:solidFill>
                <a:srgbClr val="002060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endParaRPr lang="en-US" sz="1350" dirty="0">
              <a:solidFill>
                <a:srgbClr val="002060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en-US" sz="1350" dirty="0">
                <a:solidFill>
                  <a:srgbClr val="00206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		Official Site Link: </a:t>
            </a:r>
            <a:r>
              <a:rPr lang="en-US" sz="1350" u="sng" dirty="0">
                <a:solidFill>
                  <a:srgbClr val="002060"/>
                </a:solidFill>
                <a:latin typeface="Segoe UI Light" panose="020B0502040204020203" pitchFamily="34" charset="0"/>
                <a:cs typeface="Segoe UI Light" panose="020B0502040204020203" pitchFamily="34" charset="0"/>
                <a:hlinkClick r:id="rId13"/>
              </a:rPr>
              <a:t>www.microsoftvirtualacademy.com</a:t>
            </a:r>
            <a:r>
              <a:rPr lang="en-US" sz="1350" dirty="0">
                <a:solidFill>
                  <a:srgbClr val="00206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    Facebook Link: </a:t>
            </a:r>
            <a:r>
              <a:rPr lang="en-US" sz="1350" u="sng" dirty="0">
                <a:solidFill>
                  <a:srgbClr val="002060"/>
                </a:solidFill>
                <a:latin typeface="Segoe UI Light" panose="020B0502040204020203" pitchFamily="34" charset="0"/>
                <a:cs typeface="Segoe UI Light" panose="020B0502040204020203" pitchFamily="34" charset="0"/>
                <a:hlinkClick r:id="rId14"/>
              </a:rPr>
              <a:t>https://www.facebook.com/MSVirtAcademy</a:t>
            </a:r>
            <a:endParaRPr lang="en-US" sz="1200" u="sng" dirty="0">
              <a:solidFill>
                <a:srgbClr val="002060"/>
              </a:solidFill>
              <a:latin typeface="Segoe UI Light" panose="020B0502040204020203" pitchFamily="34" charset="0"/>
              <a:cs typeface="Segoe UI Light" panose="020B0502040204020203" pitchFamily="34" charset="0"/>
              <a:hlinkClick r:id="rId15"/>
            </a:endParaRPr>
          </a:p>
          <a:p>
            <a:endParaRPr lang="en-US" sz="1100" dirty="0">
              <a:solidFill>
                <a:srgbClr val="002060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72428" y="5555084"/>
            <a:ext cx="1362483" cy="54653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4CA00A5-F323-4631-B428-5FF927224369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902946" y="0"/>
            <a:ext cx="2289053" cy="823519"/>
          </a:xfrm>
          <a:prstGeom prst="rect">
            <a:avLst/>
          </a:prstGeom>
        </p:spPr>
      </p:pic>
      <p:pic>
        <p:nvPicPr>
          <p:cNvPr id="2050" name="Picture 2" descr="Image result for microsoft student partner">
            <a:extLst>
              <a:ext uri="{FF2B5EF4-FFF2-40B4-BE49-F238E27FC236}">
                <a16:creationId xmlns:a16="http://schemas.microsoft.com/office/drawing/2014/main" id="{E71C1AD8-4B15-4C4C-8F08-C9B0C6EA08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69" t="24748" r="9892" b="28570"/>
          <a:stretch/>
        </p:blipFill>
        <p:spPr bwMode="auto">
          <a:xfrm>
            <a:off x="0" y="9849"/>
            <a:ext cx="2105638" cy="787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025464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4" grpId="0" animBg="1"/>
      <p:bldP spid="28" grpId="0" animBg="1"/>
      <p:bldP spid="38" grpId="0"/>
      <p:bldP spid="39" grpId="0"/>
      <p:bldP spid="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2946" y="0"/>
            <a:ext cx="2289053" cy="823519"/>
          </a:xfrm>
          <a:prstGeom prst="rect">
            <a:avLst/>
          </a:prstGeom>
        </p:spPr>
      </p:pic>
      <p:pic>
        <p:nvPicPr>
          <p:cNvPr id="4" name="Picture 6" descr="Related image">
            <a:extLst>
              <a:ext uri="{FF2B5EF4-FFF2-40B4-BE49-F238E27FC236}">
                <a16:creationId xmlns:a16="http://schemas.microsoft.com/office/drawing/2014/main" id="{1A4B3714-9443-41E5-A684-CE9D3607C6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47" t="13532" r="11040" b="9220"/>
          <a:stretch/>
        </p:blipFill>
        <p:spPr bwMode="auto">
          <a:xfrm>
            <a:off x="3025186" y="943513"/>
            <a:ext cx="4306792" cy="4411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305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 bwMode="ltGray">
          <a:xfrm>
            <a:off x="419546" y="2466116"/>
            <a:ext cx="7171399" cy="1793628"/>
          </a:xfrm>
          <a:prstGeom prst="rect">
            <a:avLst/>
          </a:prstGeom>
          <a:noFill/>
        </p:spPr>
        <p:txBody>
          <a:bodyPr vert="horz" wrap="square" lIns="143353" tIns="89596" rIns="143353" bIns="89596" rtlCol="0" anchor="t" anchorCtr="0">
            <a:noAutofit/>
          </a:bodyPr>
          <a:lstStyle>
            <a:lvl1pPr algn="l" defTabSz="9322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6000" b="0" kern="1200" cap="none" spc="-100" baseline="0">
                <a:ln w="3175">
                  <a:noFill/>
                </a:ln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Why you need to Contribute?</a:t>
            </a:r>
            <a:endParaRPr sz="36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644736" y="5032300"/>
            <a:ext cx="2870708" cy="469707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 defTabSz="914023">
              <a:lnSpc>
                <a:spcPct val="90000"/>
              </a:lnSpc>
              <a:spcAft>
                <a:spcPts val="588"/>
              </a:spcAft>
            </a:pPr>
            <a:endParaRPr lang="en-US" sz="1300" dirty="0">
              <a:solidFill>
                <a:srgbClr val="FFFFFF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414992C-1BDA-4ADE-99A2-2B521E6D0E22}"/>
              </a:ext>
            </a:extLst>
          </p:cNvPr>
          <p:cNvSpPr txBox="1"/>
          <p:nvPr/>
        </p:nvSpPr>
        <p:spPr>
          <a:xfrm>
            <a:off x="201336" y="629174"/>
            <a:ext cx="19378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00" b="1" dirty="0">
                <a:solidFill>
                  <a:schemeClr val="bg1"/>
                </a:solidFill>
              </a:rPr>
              <a:t>Start</a:t>
            </a:r>
          </a:p>
          <a:p>
            <a:pPr algn="ctr"/>
            <a:r>
              <a:rPr lang="en-US" altLang="ko-KR" sz="2200" b="1" dirty="0">
                <a:solidFill>
                  <a:schemeClr val="bg1"/>
                </a:solidFill>
              </a:rPr>
              <a:t>Contribution</a:t>
            </a:r>
            <a:endParaRPr lang="ko-KR" altLang="en-US" sz="2200" b="1" dirty="0">
              <a:solidFill>
                <a:schemeClr val="bg1"/>
              </a:solidFill>
            </a:endParaRPr>
          </a:p>
        </p:txBody>
      </p:sp>
      <p:pic>
        <p:nvPicPr>
          <p:cNvPr id="1026" name="Picture 2" descr="Image result for community contributions">
            <a:extLst>
              <a:ext uri="{FF2B5EF4-FFF2-40B4-BE49-F238E27FC236}">
                <a16:creationId xmlns:a16="http://schemas.microsoft.com/office/drawing/2014/main" id="{B46E573E-86C4-4B32-9A73-24505125A1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841" y="5407947"/>
            <a:ext cx="6502953" cy="144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community contributions">
            <a:extLst>
              <a:ext uri="{FF2B5EF4-FFF2-40B4-BE49-F238E27FC236}">
                <a16:creationId xmlns:a16="http://schemas.microsoft.com/office/drawing/2014/main" id="{06461C46-DB5E-44D8-AC7A-1DB24B6AF6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841" y="3168041"/>
            <a:ext cx="6502953" cy="2239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elated image">
            <a:extLst>
              <a:ext uri="{FF2B5EF4-FFF2-40B4-BE49-F238E27FC236}">
                <a16:creationId xmlns:a16="http://schemas.microsoft.com/office/drawing/2014/main" id="{8C4040C3-2885-489A-8173-CAA84AD3EF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47" t="13532" r="11040" b="9220"/>
          <a:stretch/>
        </p:blipFill>
        <p:spPr bwMode="auto">
          <a:xfrm>
            <a:off x="5013378" y="280784"/>
            <a:ext cx="2133424" cy="2185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C8278FB-B63A-40D8-89A6-AE15A44FA4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02947" y="6032228"/>
            <a:ext cx="2289053" cy="823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900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746" y="82688"/>
            <a:ext cx="8000073" cy="658141"/>
          </a:xfrm>
          <a:ln>
            <a:solidFill>
              <a:schemeClr val="accent4">
                <a:lumMod val="20000"/>
                <a:lumOff val="80000"/>
              </a:schemeClr>
            </a:solidFill>
          </a:ln>
        </p:spPr>
        <p:txBody>
          <a:bodyPr>
            <a:normAutofit fontScale="90000"/>
          </a:bodyPr>
          <a:lstStyle/>
          <a:p>
            <a:r>
              <a:rPr lang="en-US" altLang="ko-KR" sz="4400" b="1" cap="none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6">
                    <a:lumMod val="5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굴림" panose="020B0600000101010101" pitchFamily="50" charset="-127"/>
              </a:rPr>
              <a:t>Community to Contribute</a:t>
            </a:r>
            <a:endParaRPr lang="ko-KR" altLang="en-US" sz="4400" b="1" cap="none" dirty="0">
              <a:ln w="10160">
                <a:solidFill>
                  <a:schemeClr val="accent5"/>
                </a:solidFill>
                <a:prstDash val="solid"/>
              </a:ln>
              <a:solidFill>
                <a:schemeClr val="accent6">
                  <a:lumMod val="50000"/>
                </a:schemeClr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2946" y="0"/>
            <a:ext cx="2289053" cy="823519"/>
          </a:xfrm>
          <a:prstGeom prst="rect">
            <a:avLst/>
          </a:prstGeom>
        </p:spPr>
      </p:pic>
      <p:pic>
        <p:nvPicPr>
          <p:cNvPr id="7" name="Picture 5" descr="Image result for csharpcorner">
            <a:extLst>
              <a:ext uri="{FF2B5EF4-FFF2-40B4-BE49-F238E27FC236}">
                <a16:creationId xmlns:a16="http://schemas.microsoft.com/office/drawing/2014/main" id="{9C91A22F-2EAC-44FD-A888-80B3FD5F2D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997" b="54156"/>
          <a:stretch/>
        </p:blipFill>
        <p:spPr bwMode="auto">
          <a:xfrm>
            <a:off x="1329827" y="2712986"/>
            <a:ext cx="2300381" cy="493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3">
            <a:extLst>
              <a:ext uri="{FF2B5EF4-FFF2-40B4-BE49-F238E27FC236}">
                <a16:creationId xmlns:a16="http://schemas.microsoft.com/office/drawing/2014/main" id="{A0364678-94D0-4D39-A1A8-44C5272B5C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70736" y="2845232"/>
            <a:ext cx="4784477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914400"/>
            <a:r>
              <a:rPr lang="ko-KR" altLang="ko-KR" sz="1200" dirty="0">
                <a:solidFill>
                  <a:srgbClr val="1155CC"/>
                </a:solidFill>
                <a:cs typeface="Arial" panose="020B0604020202020204" pitchFamily="34" charset="0"/>
                <a:hlinkClick r:id="rId4"/>
              </a:rPr>
              <a:t>http://www.c-sharpcorner.com/</a:t>
            </a:r>
            <a:endParaRPr lang="ko-KR" altLang="ko-KR" sz="3200" dirty="0"/>
          </a:p>
        </p:txBody>
      </p:sp>
      <p:pic>
        <p:nvPicPr>
          <p:cNvPr id="11" name="Picture 2" descr="Image result for codeproject">
            <a:extLst>
              <a:ext uri="{FF2B5EF4-FFF2-40B4-BE49-F238E27FC236}">
                <a16:creationId xmlns:a16="http://schemas.microsoft.com/office/drawing/2014/main" id="{14D2A3A2-0C32-46A6-B868-90C4943852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08"/>
          <a:stretch/>
        </p:blipFill>
        <p:spPr bwMode="auto">
          <a:xfrm>
            <a:off x="2101227" y="3196492"/>
            <a:ext cx="1528981" cy="732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3">
            <a:extLst>
              <a:ext uri="{FF2B5EF4-FFF2-40B4-BE49-F238E27FC236}">
                <a16:creationId xmlns:a16="http://schemas.microsoft.com/office/drawing/2014/main" id="{35AD05F3-688D-4EC0-9473-50F081B264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37848" y="3405676"/>
            <a:ext cx="4784477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GB" altLang="ko-KR" sz="1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hlinkClick r:id="rId6"/>
              </a:rPr>
              <a:t>http://www.codeproject.com/</a:t>
            </a:r>
            <a:endParaRPr lang="en-GB" altLang="ko-KR" sz="12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AD208C5-7A42-44A2-9E88-1D799791DD0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4866" b="27046"/>
          <a:stretch/>
        </p:blipFill>
        <p:spPr>
          <a:xfrm>
            <a:off x="2438100" y="1778757"/>
            <a:ext cx="1192108" cy="69247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856326E-00BE-4C28-991E-3D1C77EADB2E}"/>
              </a:ext>
            </a:extLst>
          </p:cNvPr>
          <p:cNvSpPr/>
          <p:nvPr/>
        </p:nvSpPr>
        <p:spPr>
          <a:xfrm>
            <a:off x="3937848" y="2124995"/>
            <a:ext cx="327668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hlinkClick r:id="rId8"/>
              </a:rPr>
              <a:t>https://social.technet.microsoft.com/wiki</a:t>
            </a:r>
            <a:r>
              <a:rPr lang="en-US" altLang="ko-KR" sz="1200" dirty="0"/>
              <a:t> </a:t>
            </a:r>
            <a:endParaRPr lang="ko-KR" altLang="en-US" sz="1200" dirty="0"/>
          </a:p>
        </p:txBody>
      </p:sp>
      <p:pic>
        <p:nvPicPr>
          <p:cNvPr id="2050" name="Picture 2" descr="Image result for microsoft technet wiki">
            <a:extLst>
              <a:ext uri="{FF2B5EF4-FFF2-40B4-BE49-F238E27FC236}">
                <a16:creationId xmlns:a16="http://schemas.microsoft.com/office/drawing/2014/main" id="{1CE12D35-B78C-4B1D-B9E8-4C39866893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1530" y="751951"/>
            <a:ext cx="3648075" cy="1247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tnwlogo_3">
            <a:extLst>
              <a:ext uri="{FF2B5EF4-FFF2-40B4-BE49-F238E27FC236}">
                <a16:creationId xmlns:a16="http://schemas.microsoft.com/office/drawing/2014/main" id="{BC1D54F7-05EE-4075-9897-821ED38B72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1782" y="884008"/>
            <a:ext cx="928348" cy="928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07572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 bwMode="ltGray">
          <a:xfrm>
            <a:off x="469025" y="2546912"/>
            <a:ext cx="7171399" cy="1793628"/>
          </a:xfrm>
          <a:prstGeom prst="rect">
            <a:avLst/>
          </a:prstGeom>
          <a:noFill/>
        </p:spPr>
        <p:txBody>
          <a:bodyPr vert="horz" wrap="square" lIns="143353" tIns="89596" rIns="143353" bIns="89596" rtlCol="0" anchor="t" anchorCtr="0">
            <a:noAutofit/>
          </a:bodyPr>
          <a:lstStyle>
            <a:lvl1pPr algn="l" defTabSz="9322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6000" b="0" kern="1200" cap="none" spc="-100" baseline="0">
                <a:ln w="3175">
                  <a:noFill/>
                </a:ln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Microsoft User Group (Madurai)</a:t>
            </a:r>
            <a:endParaRPr sz="36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644736" y="5032300"/>
            <a:ext cx="2870708" cy="469707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 defTabSz="914023">
              <a:lnSpc>
                <a:spcPct val="90000"/>
              </a:lnSpc>
              <a:spcAft>
                <a:spcPts val="588"/>
              </a:spcAft>
            </a:pPr>
            <a:endParaRPr lang="en-US" sz="1300" dirty="0">
              <a:solidFill>
                <a:srgbClr val="FFFFFF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414992C-1BDA-4ADE-99A2-2B521E6D0E22}"/>
              </a:ext>
            </a:extLst>
          </p:cNvPr>
          <p:cNvSpPr txBox="1"/>
          <p:nvPr/>
        </p:nvSpPr>
        <p:spPr>
          <a:xfrm>
            <a:off x="335560" y="520117"/>
            <a:ext cx="16190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MADURAI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386C7A-2CD9-4927-B356-96F032F668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72904"/>
            <a:ext cx="8615493" cy="28850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C70F59A-E33B-4D11-84C0-FD014DC8C7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2947" y="6042870"/>
            <a:ext cx="2289053" cy="823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333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746" y="82688"/>
            <a:ext cx="8000073" cy="658141"/>
          </a:xfrm>
          <a:ln>
            <a:solidFill>
              <a:schemeClr val="accent4">
                <a:lumMod val="20000"/>
                <a:lumOff val="80000"/>
              </a:schemeClr>
            </a:solidFill>
          </a:ln>
        </p:spPr>
        <p:txBody>
          <a:bodyPr>
            <a:normAutofit fontScale="90000"/>
          </a:bodyPr>
          <a:lstStyle/>
          <a:p>
            <a:r>
              <a:rPr lang="en-US" altLang="ko-KR" sz="4400" b="1" cap="none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6">
                    <a:lumMod val="5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굴림" panose="020B0600000101010101" pitchFamily="50" charset="-127"/>
              </a:rPr>
              <a:t>Microsoft user Group Madurai</a:t>
            </a:r>
            <a:endParaRPr lang="ko-KR" altLang="en-US" sz="4400" b="1" cap="none" dirty="0">
              <a:ln w="10160">
                <a:solidFill>
                  <a:schemeClr val="accent5"/>
                </a:solidFill>
                <a:prstDash val="solid"/>
              </a:ln>
              <a:solidFill>
                <a:schemeClr val="accent6">
                  <a:lumMod val="50000"/>
                </a:schemeClr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2946" y="0"/>
            <a:ext cx="2289053" cy="823519"/>
          </a:xfrm>
          <a:prstGeom prst="rect">
            <a:avLst/>
          </a:prstGeom>
        </p:spPr>
      </p:pic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1890937" y="1280971"/>
            <a:ext cx="391424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ko-KR" sz="1200" dirty="0">
                <a:hlinkClick r:id="rId3"/>
              </a:rPr>
              <a:t>https://www.facebook.com/groups/999328456833483/</a:t>
            </a:r>
            <a:r>
              <a:rPr lang="en-US" altLang="ko-KR" sz="1200" dirty="0"/>
              <a:t> </a:t>
            </a:r>
            <a:endParaRPr lang="ko-KR" altLang="en-US" sz="1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F707915-A62D-4280-9ED4-16F61F75EC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9166" y="1697379"/>
            <a:ext cx="7208390" cy="4321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4501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747" y="82688"/>
            <a:ext cx="5273652" cy="658141"/>
          </a:xfrm>
          <a:ln>
            <a:solidFill>
              <a:schemeClr val="accent4">
                <a:lumMod val="20000"/>
                <a:lumOff val="80000"/>
              </a:schemeClr>
            </a:solidFill>
          </a:ln>
        </p:spPr>
        <p:txBody>
          <a:bodyPr>
            <a:normAutofit fontScale="90000"/>
          </a:bodyPr>
          <a:lstStyle/>
          <a:p>
            <a:r>
              <a:rPr lang="en-US" altLang="ko-KR" sz="4400" b="1" cap="none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굴림" panose="020B0600000101010101" pitchFamily="50" charset="-127"/>
              </a:rPr>
              <a:t>My Profiles</a:t>
            </a:r>
            <a:endParaRPr lang="ko-KR" altLang="en-US" sz="4400" b="1" cap="none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2947" y="0"/>
            <a:ext cx="2289053" cy="823519"/>
          </a:xfrm>
          <a:prstGeom prst="rect">
            <a:avLst/>
          </a:prstGeom>
        </p:spPr>
      </p:pic>
      <p:sp>
        <p:nvSpPr>
          <p:cNvPr id="13" name="Rectangle 3">
            <a:extLst>
              <a:ext uri="{FF2B5EF4-FFF2-40B4-BE49-F238E27FC236}">
                <a16:creationId xmlns:a16="http://schemas.microsoft.com/office/drawing/2014/main" id="{EAB3FDD9-88AB-4EE9-BEC6-48982A137E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82840" y="1200146"/>
            <a:ext cx="6084769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defTabSz="914400"/>
            <a:r>
              <a:rPr lang="en-US" altLang="ko-KR" sz="1200" dirty="0">
                <a:solidFill>
                  <a:srgbClr val="1155CC"/>
                </a:solidFill>
                <a:cs typeface="Arial" panose="020B0604020202020204" pitchFamily="34" charset="0"/>
              </a:rPr>
              <a:t>https://mvp.microsoft.com/en-us/PublicProfile/5001980?fullName=Syed%20%20Shanu</a:t>
            </a:r>
            <a:endParaRPr lang="ko-KR" altLang="ko-KR" sz="1200" dirty="0"/>
          </a:p>
        </p:txBody>
      </p:sp>
      <p:pic>
        <p:nvPicPr>
          <p:cNvPr id="15" name="Picture 5" descr="Image result for csharpcorner">
            <a:extLst>
              <a:ext uri="{FF2B5EF4-FFF2-40B4-BE49-F238E27FC236}">
                <a16:creationId xmlns:a16="http://schemas.microsoft.com/office/drawing/2014/main" id="{6B992ED3-5ABE-40FD-814C-DA4F58C4E7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997" b="54156"/>
          <a:stretch/>
        </p:blipFill>
        <p:spPr bwMode="auto">
          <a:xfrm>
            <a:off x="641930" y="1681140"/>
            <a:ext cx="2300381" cy="493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3">
            <a:extLst>
              <a:ext uri="{FF2B5EF4-FFF2-40B4-BE49-F238E27FC236}">
                <a16:creationId xmlns:a16="http://schemas.microsoft.com/office/drawing/2014/main" id="{9213D53A-C166-40F6-B541-A5B83D010C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82839" y="1813386"/>
            <a:ext cx="4784477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914400"/>
            <a:r>
              <a:rPr lang="ko-KR" altLang="ko-KR" sz="1200" dirty="0">
                <a:solidFill>
                  <a:srgbClr val="1155CC"/>
                </a:solidFill>
                <a:cs typeface="Arial" panose="020B0604020202020204" pitchFamily="34" charset="0"/>
                <a:hlinkClick r:id="rId4"/>
              </a:rPr>
              <a:t>http://www.c-sharpcorner.com/members/syed-shanu</a:t>
            </a:r>
            <a:r>
              <a:rPr lang="ko-KR" altLang="ko-KR" sz="1100" dirty="0"/>
              <a:t> </a:t>
            </a:r>
            <a:endParaRPr lang="ko-KR" altLang="ko-KR" sz="32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A25C857-22DA-4120-8AB8-751442490F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71860" y="1078662"/>
            <a:ext cx="570451" cy="570451"/>
          </a:xfrm>
          <a:prstGeom prst="rect">
            <a:avLst/>
          </a:prstGeom>
        </p:spPr>
      </p:pic>
      <p:pic>
        <p:nvPicPr>
          <p:cNvPr id="18" name="Picture 2" descr="Image result for codeproject">
            <a:extLst>
              <a:ext uri="{FF2B5EF4-FFF2-40B4-BE49-F238E27FC236}">
                <a16:creationId xmlns:a16="http://schemas.microsoft.com/office/drawing/2014/main" id="{DC96F579-CBA3-49BA-93F8-8C48E2B5CA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08"/>
          <a:stretch/>
        </p:blipFill>
        <p:spPr bwMode="auto">
          <a:xfrm>
            <a:off x="1413330" y="2164646"/>
            <a:ext cx="1528981" cy="732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3">
            <a:extLst>
              <a:ext uri="{FF2B5EF4-FFF2-40B4-BE49-F238E27FC236}">
                <a16:creationId xmlns:a16="http://schemas.microsoft.com/office/drawing/2014/main" id="{A577513A-760A-4E26-AE77-19732A0E64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49951" y="2373830"/>
            <a:ext cx="4784477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GB" altLang="ko-KR" sz="1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hlinkClick r:id="rId7"/>
              </a:rPr>
              <a:t>http://www.codeproject.com/Articles/syed-shanu</a:t>
            </a:r>
            <a:endParaRPr lang="en-GB" altLang="ko-KR" sz="12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52FA8B-4D4C-498B-95B3-D59197A8939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2415" y="3735660"/>
            <a:ext cx="3896846" cy="25369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4069CA7-5308-4A0E-8001-FAFBD3531EB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46150" y="3735661"/>
            <a:ext cx="3856651" cy="25657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065C79B-F400-4136-A6E1-AB48A89D888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82886" y="3729960"/>
            <a:ext cx="3687844" cy="257148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9779670-FFAC-40EE-8DF6-7CDDA0DD51E6}"/>
              </a:ext>
            </a:extLst>
          </p:cNvPr>
          <p:cNvSpPr/>
          <p:nvPr/>
        </p:nvSpPr>
        <p:spPr>
          <a:xfrm>
            <a:off x="3249951" y="2937834"/>
            <a:ext cx="834966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hlinkClick r:id="rId11"/>
              </a:rPr>
              <a:t>https://social.technet.microsoft.com/profile/syedshanu%20-%20mvp/</a:t>
            </a:r>
            <a:r>
              <a:rPr lang="ko-KR" altLang="en-US" sz="1200" dirty="0"/>
              <a:t> 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A6C7EA15-DF90-44E3-ACB6-0B1876FC4AA9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t="14866" b="27046"/>
          <a:stretch/>
        </p:blipFill>
        <p:spPr>
          <a:xfrm>
            <a:off x="1750203" y="2913157"/>
            <a:ext cx="1192108" cy="692476"/>
          </a:xfrm>
          <a:prstGeom prst="rect">
            <a:avLst/>
          </a:prstGeom>
        </p:spPr>
      </p:pic>
      <p:pic>
        <p:nvPicPr>
          <p:cNvPr id="22" name="Picture 2" descr="Image result for microsoft technet wiki">
            <a:extLst>
              <a:ext uri="{FF2B5EF4-FFF2-40B4-BE49-F238E27FC236}">
                <a16:creationId xmlns:a16="http://schemas.microsoft.com/office/drawing/2014/main" id="{88C85455-CB69-41DB-99BB-82A7855C66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5497" y="1610297"/>
            <a:ext cx="3355559" cy="1147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tnwlogo_3">
            <a:extLst>
              <a:ext uri="{FF2B5EF4-FFF2-40B4-BE49-F238E27FC236}">
                <a16:creationId xmlns:a16="http://schemas.microsoft.com/office/drawing/2014/main" id="{133F494E-DA38-49AB-91F1-D2D4910AC0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7990" y="2750659"/>
            <a:ext cx="928348" cy="928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88893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156770" y="133491"/>
            <a:ext cx="3562297" cy="658141"/>
          </a:xfrm>
          <a:ln>
            <a:solidFill>
              <a:schemeClr val="accent4">
                <a:lumMod val="20000"/>
                <a:lumOff val="80000"/>
              </a:schemeClr>
            </a:solidFill>
          </a:ln>
        </p:spPr>
        <p:txBody>
          <a:bodyPr>
            <a:normAutofit fontScale="90000"/>
          </a:bodyPr>
          <a:lstStyle/>
          <a:p>
            <a:r>
              <a:rPr lang="en-US" altLang="ko-KR" sz="4400" b="1" cap="none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6">
                    <a:lumMod val="75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굴림" panose="020B0600000101010101" pitchFamily="50" charset="-127"/>
              </a:rPr>
              <a:t>Contact Me</a:t>
            </a:r>
            <a:endParaRPr lang="ko-KR" altLang="en-US" sz="4400" b="1" cap="none" dirty="0">
              <a:ln w="10160">
                <a:solidFill>
                  <a:schemeClr val="accent5"/>
                </a:solidFill>
                <a:prstDash val="solid"/>
              </a:ln>
              <a:solidFill>
                <a:schemeClr val="accent6">
                  <a:lumMod val="75000"/>
                </a:schemeClr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9" name="Subtitle 2"/>
          <p:cNvSpPr txBox="1">
            <a:spLocks/>
          </p:cNvSpPr>
          <p:nvPr/>
        </p:nvSpPr>
        <p:spPr>
          <a:xfrm>
            <a:off x="4317579" y="2204924"/>
            <a:ext cx="6375561" cy="3521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b="1" dirty="0">
                <a:solidFill>
                  <a:schemeClr val="accent5">
                    <a:lumMod val="75000"/>
                  </a:schemeClr>
                </a:solidFill>
              </a:rPr>
              <a:t>@syedshanu3</a:t>
            </a:r>
            <a:endParaRPr lang="ko-KR" altLang="en-US" sz="2400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1988" y="2195161"/>
            <a:ext cx="1785062" cy="429102"/>
          </a:xfrm>
          <a:prstGeom prst="rect">
            <a:avLst/>
          </a:prstGeom>
        </p:spPr>
      </p:pic>
      <p:sp>
        <p:nvSpPr>
          <p:cNvPr id="12" name="Subtitle 2"/>
          <p:cNvSpPr txBox="1">
            <a:spLocks/>
          </p:cNvSpPr>
          <p:nvPr/>
        </p:nvSpPr>
        <p:spPr>
          <a:xfrm>
            <a:off x="4216912" y="1499406"/>
            <a:ext cx="6375561" cy="3521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b="1" dirty="0">
                <a:solidFill>
                  <a:schemeClr val="accent5">
                    <a:lumMod val="75000"/>
                  </a:schemeClr>
                </a:solidFill>
              </a:rPr>
              <a:t>syedshanumcain@gmail.com</a:t>
            </a:r>
            <a:endParaRPr lang="ko-KR" altLang="en-US" sz="2400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4941" y="1499406"/>
            <a:ext cx="1812109" cy="407041"/>
          </a:xfrm>
          <a:prstGeom prst="rect">
            <a:avLst/>
          </a:prstGeom>
        </p:spPr>
      </p:pic>
      <p:sp>
        <p:nvSpPr>
          <p:cNvPr id="19" name="Rectangle 3"/>
          <p:cNvSpPr>
            <a:spLocks noChangeArrowheads="1"/>
          </p:cNvSpPr>
          <p:nvPr/>
        </p:nvSpPr>
        <p:spPr bwMode="auto">
          <a:xfrm>
            <a:off x="4317579" y="2947676"/>
            <a:ext cx="6084769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defTabSz="914400"/>
            <a:r>
              <a:rPr lang="en-US" altLang="ko-KR" sz="1200" dirty="0">
                <a:solidFill>
                  <a:srgbClr val="1155CC"/>
                </a:solidFill>
                <a:cs typeface="Arial" panose="020B0604020202020204" pitchFamily="34" charset="0"/>
                <a:hlinkClick r:id="rId4"/>
              </a:rPr>
              <a:t>https://www.facebook.com/syed.shanu.9</a:t>
            </a:r>
            <a:r>
              <a:rPr lang="en-US" altLang="ko-KR" sz="1200" dirty="0">
                <a:solidFill>
                  <a:srgbClr val="1155CC"/>
                </a:solidFill>
                <a:cs typeface="Arial" panose="020B0604020202020204" pitchFamily="34" charset="0"/>
              </a:rPr>
              <a:t> </a:t>
            </a:r>
            <a:endParaRPr lang="ko-KR" altLang="ko-KR" sz="1200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02947" y="-8434"/>
            <a:ext cx="2289053" cy="823519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85801" y="2769758"/>
            <a:ext cx="591249" cy="597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7646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747" y="82688"/>
            <a:ext cx="3017013" cy="658141"/>
          </a:xfrm>
          <a:ln>
            <a:solidFill>
              <a:schemeClr val="accent4">
                <a:lumMod val="20000"/>
                <a:lumOff val="80000"/>
              </a:schemeClr>
            </a:solidFill>
          </a:ln>
        </p:spPr>
        <p:txBody>
          <a:bodyPr>
            <a:normAutofit fontScale="90000"/>
          </a:bodyPr>
          <a:lstStyle/>
          <a:p>
            <a:r>
              <a:rPr lang="en-US" altLang="ko-KR" sz="4400" b="1" cap="none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6">
                    <a:lumMod val="75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굴림" panose="020B0600000101010101" pitchFamily="50" charset="-127"/>
              </a:rPr>
              <a:t>Questions ?</a:t>
            </a:r>
            <a:endParaRPr lang="ko-KR" altLang="en-US" sz="4400" b="1" cap="none" dirty="0">
              <a:ln w="10160">
                <a:solidFill>
                  <a:schemeClr val="accent5"/>
                </a:solidFill>
                <a:prstDash val="solid"/>
              </a:ln>
              <a:solidFill>
                <a:schemeClr val="accent6">
                  <a:lumMod val="75000"/>
                </a:schemeClr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8198" name="Picture 6" descr="Image result for Any question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2295" y="872133"/>
            <a:ext cx="4180077" cy="1820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 descr="R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2626" y="2827169"/>
            <a:ext cx="5888153" cy="2208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2100" y="4759310"/>
            <a:ext cx="2133600" cy="11144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02947" y="-2"/>
            <a:ext cx="2289053" cy="823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754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747" y="82688"/>
            <a:ext cx="5273652" cy="658141"/>
          </a:xfrm>
          <a:ln>
            <a:solidFill>
              <a:schemeClr val="accent4">
                <a:lumMod val="20000"/>
                <a:lumOff val="80000"/>
              </a:schemeClr>
            </a:solidFill>
          </a:ln>
        </p:spPr>
        <p:txBody>
          <a:bodyPr>
            <a:normAutofit fontScale="90000"/>
          </a:bodyPr>
          <a:lstStyle/>
          <a:p>
            <a:r>
              <a:rPr lang="en-US" altLang="ko-KR" sz="4400" b="1" cap="none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ea typeface="굴림" panose="020B0600000101010101" pitchFamily="50" charset="-127"/>
              </a:rPr>
              <a:t>Agenda</a:t>
            </a:r>
            <a:endParaRPr lang="ko-KR" altLang="en-US" sz="4400" b="1" cap="none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/>
        </p:nvSpPr>
        <p:spPr bwMode="auto">
          <a:xfrm>
            <a:off x="263082" y="1272207"/>
            <a:ext cx="12046590" cy="3527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  <a:spAutoFit/>
          </a:bodyPr>
          <a:lstStyle>
            <a:lvl1pPr marL="565150" indent="-5651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u"/>
              <a:defRPr sz="32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1pPr>
            <a:lvl2pPr marL="969963" indent="-403225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Ø"/>
              <a:defRPr sz="28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2pPr>
            <a:lvl3pPr marL="1411288" indent="-439738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Ø"/>
              <a:defRPr sz="2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3pPr>
            <a:lvl4pPr marL="1870075" indent="-4572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Ø"/>
              <a:defRPr sz="2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4pPr>
            <a:lvl5pPr marL="2405063" indent="-420688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Ø"/>
              <a:defRPr sz="2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altLang="ko-KR" sz="2400" dirty="0">
                <a:solidFill>
                  <a:schemeClr val="accent6">
                    <a:lumMod val="50000"/>
                  </a:schemeClr>
                </a:solidFill>
              </a:rPr>
              <a:t>.NET Framework History</a:t>
            </a:r>
          </a:p>
          <a:p>
            <a:r>
              <a:rPr lang="en-GB" altLang="ko-KR" sz="2400" dirty="0">
                <a:solidFill>
                  <a:schemeClr val="accent6">
                    <a:lumMod val="50000"/>
                  </a:schemeClr>
                </a:solidFill>
              </a:rPr>
              <a:t>Getting started with Microsoft .NET Console and </a:t>
            </a:r>
            <a:r>
              <a:rPr lang="en-GB" altLang="ko-KR" sz="2400" dirty="0" err="1">
                <a:solidFill>
                  <a:schemeClr val="accent6">
                    <a:lumMod val="50000"/>
                  </a:schemeClr>
                </a:solidFill>
              </a:rPr>
              <a:t>Winform</a:t>
            </a:r>
            <a:r>
              <a:rPr lang="en-GB" altLang="ko-KR" sz="2400" dirty="0">
                <a:solidFill>
                  <a:schemeClr val="accent6">
                    <a:lumMod val="50000"/>
                  </a:schemeClr>
                </a:solidFill>
              </a:rPr>
              <a:t> application.</a:t>
            </a:r>
          </a:p>
          <a:p>
            <a:r>
              <a:rPr lang="en-GB" altLang="ko-KR" sz="2400" dirty="0">
                <a:solidFill>
                  <a:schemeClr val="accent6">
                    <a:lumMod val="50000"/>
                  </a:schemeClr>
                </a:solidFill>
              </a:rPr>
              <a:t>Getting Started with SQL Server</a:t>
            </a:r>
          </a:p>
          <a:p>
            <a:r>
              <a:rPr lang="en-GB" altLang="ko-KR" sz="2400" dirty="0">
                <a:solidFill>
                  <a:schemeClr val="accent6">
                    <a:lumMod val="50000"/>
                  </a:schemeClr>
                </a:solidFill>
              </a:rPr>
              <a:t>Introduction to ADO.NET and Web Forms Application</a:t>
            </a:r>
          </a:p>
          <a:p>
            <a:r>
              <a:rPr lang="en-GB" altLang="ko-KR" sz="2400" dirty="0">
                <a:solidFill>
                  <a:schemeClr val="accent6">
                    <a:lumMod val="50000"/>
                  </a:schemeClr>
                </a:solidFill>
              </a:rPr>
              <a:t>Introduction to WEB API ,Entity Framework</a:t>
            </a:r>
          </a:p>
          <a:p>
            <a:r>
              <a:rPr lang="en-US" altLang="ko-KR" sz="2400" dirty="0">
                <a:solidFill>
                  <a:schemeClr val="accent6">
                    <a:lumMod val="50000"/>
                  </a:schemeClr>
                </a:solidFill>
              </a:rPr>
              <a:t>Introduction to ASP.NET Core</a:t>
            </a:r>
          </a:p>
          <a:p>
            <a:r>
              <a:rPr lang="en-US" altLang="ko-KR" sz="2400" dirty="0">
                <a:solidFill>
                  <a:schemeClr val="accent6">
                    <a:lumMod val="50000"/>
                  </a:schemeClr>
                </a:solidFill>
              </a:rPr>
              <a:t>How to improve your Career on Microsoft .NET Technology</a:t>
            </a:r>
          </a:p>
          <a:p>
            <a:r>
              <a:rPr lang="en-US" altLang="ko-KR" sz="2400" dirty="0">
                <a:solidFill>
                  <a:schemeClr val="accent6">
                    <a:lumMod val="50000"/>
                  </a:schemeClr>
                </a:solidFill>
              </a:rPr>
              <a:t>Learn and Teach Microsoft .NET Technology</a:t>
            </a:r>
            <a:endParaRPr lang="en-GB" altLang="ko-KR" sz="2400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2947" y="0"/>
            <a:ext cx="2289053" cy="823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4870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746" y="82688"/>
            <a:ext cx="5827325" cy="658141"/>
          </a:xfrm>
          <a:ln>
            <a:solidFill>
              <a:schemeClr val="accent4">
                <a:lumMod val="20000"/>
                <a:lumOff val="80000"/>
              </a:schemeClr>
            </a:solidFill>
          </a:ln>
        </p:spPr>
        <p:txBody>
          <a:bodyPr>
            <a:normAutofit fontScale="90000"/>
          </a:bodyPr>
          <a:lstStyle/>
          <a:p>
            <a:r>
              <a:rPr lang="en-GB" altLang="ko-KR" sz="4400" b="1" cap="none" dirty="0">
                <a:ln w="6600">
                  <a:solidFill>
                    <a:schemeClr val="accent2"/>
                  </a:solidFill>
                  <a:prstDash val="solid"/>
                </a:ln>
                <a:solidFill>
                  <a:schemeClr val="accent6">
                    <a:lumMod val="75000"/>
                  </a:schemeClr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.</a:t>
            </a:r>
            <a:r>
              <a:rPr lang="en-US" altLang="ko-KR" sz="4400" b="1" cap="none" dirty="0">
                <a:ln w="6600">
                  <a:solidFill>
                    <a:schemeClr val="accent2"/>
                  </a:solidFill>
                  <a:prstDash val="solid"/>
                </a:ln>
                <a:solidFill>
                  <a:schemeClr val="accent6">
                    <a:lumMod val="75000"/>
                  </a:schemeClr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NET</a:t>
            </a:r>
            <a:r>
              <a:rPr lang="ko-KR" altLang="en-US" sz="4400" b="1" cap="none" dirty="0">
                <a:ln w="6600">
                  <a:solidFill>
                    <a:schemeClr val="accent2"/>
                  </a:solidFill>
                  <a:prstDash val="solid"/>
                </a:ln>
                <a:solidFill>
                  <a:schemeClr val="accent6">
                    <a:lumMod val="75000"/>
                  </a:schemeClr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 </a:t>
            </a:r>
            <a:r>
              <a:rPr lang="en-US" altLang="ko-KR" sz="4400" b="1" cap="none" dirty="0">
                <a:ln w="6600">
                  <a:solidFill>
                    <a:schemeClr val="accent2"/>
                  </a:solidFill>
                  <a:prstDash val="solid"/>
                </a:ln>
                <a:solidFill>
                  <a:schemeClr val="accent6">
                    <a:lumMod val="75000"/>
                  </a:schemeClr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Framework</a:t>
            </a:r>
            <a:r>
              <a:rPr lang="ko-KR" altLang="en-US" sz="4400" b="1" cap="none" dirty="0">
                <a:ln w="6600">
                  <a:solidFill>
                    <a:schemeClr val="accent2"/>
                  </a:solidFill>
                  <a:prstDash val="solid"/>
                </a:ln>
                <a:solidFill>
                  <a:schemeClr val="accent6">
                    <a:lumMod val="75000"/>
                  </a:schemeClr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 </a:t>
            </a:r>
            <a:r>
              <a:rPr lang="en-US" altLang="ko-KR" sz="4400" b="1" cap="none" dirty="0">
                <a:ln w="6600">
                  <a:solidFill>
                    <a:schemeClr val="accent2"/>
                  </a:solidFill>
                  <a:prstDash val="solid"/>
                </a:ln>
                <a:solidFill>
                  <a:schemeClr val="accent6">
                    <a:lumMod val="75000"/>
                  </a:schemeClr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History</a:t>
            </a:r>
            <a:endParaRPr lang="ko-KR" altLang="en-US" sz="4400" b="1" cap="none" dirty="0">
              <a:ln w="10160">
                <a:solidFill>
                  <a:schemeClr val="accent5"/>
                </a:solidFill>
                <a:prstDash val="solid"/>
              </a:ln>
              <a:solidFill>
                <a:schemeClr val="accent6">
                  <a:lumMod val="75000"/>
                </a:schemeClr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2947" y="0"/>
            <a:ext cx="2289053" cy="823519"/>
          </a:xfrm>
          <a:prstGeom prst="rect">
            <a:avLst/>
          </a:prstGeom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A3772E85-94D6-4AE9-92F1-2F8DB161DC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3605790"/>
              </p:ext>
            </p:extLst>
          </p:nvPr>
        </p:nvGraphicFramePr>
        <p:xfrm>
          <a:off x="1266739" y="1057012"/>
          <a:ext cx="9588616" cy="3816995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2288290">
                  <a:extLst>
                    <a:ext uri="{9D8B030D-6E8A-4147-A177-3AD203B41FA5}">
                      <a16:colId xmlns:a16="http://schemas.microsoft.com/office/drawing/2014/main" val="1659373415"/>
                    </a:ext>
                  </a:extLst>
                </a:gridCol>
                <a:gridCol w="1604832">
                  <a:extLst>
                    <a:ext uri="{9D8B030D-6E8A-4147-A177-3AD203B41FA5}">
                      <a16:colId xmlns:a16="http://schemas.microsoft.com/office/drawing/2014/main" val="2686406049"/>
                    </a:ext>
                  </a:extLst>
                </a:gridCol>
                <a:gridCol w="5695494">
                  <a:extLst>
                    <a:ext uri="{9D8B030D-6E8A-4147-A177-3AD203B41FA5}">
                      <a16:colId xmlns:a16="http://schemas.microsoft.com/office/drawing/2014/main" val="2163446595"/>
                    </a:ext>
                  </a:extLst>
                </a:gridCol>
              </a:tblGrid>
              <a:tr h="523518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1000"/>
                        </a:spcAft>
                      </a:pPr>
                      <a:r>
                        <a:rPr lang="en-US" sz="1400" dirty="0" err="1">
                          <a:effectLst/>
                        </a:rPr>
                        <a:t>.Net</a:t>
                      </a:r>
                      <a:r>
                        <a:rPr lang="en-US" sz="1400" dirty="0">
                          <a:effectLst/>
                        </a:rPr>
                        <a:t> Framework Version</a:t>
                      </a:r>
                      <a:endParaRPr lang="ko-KR" sz="1400" dirty="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1000"/>
                        </a:spcAft>
                      </a:pPr>
                      <a:r>
                        <a:rPr lang="en-US" sz="1400" dirty="0">
                          <a:effectLst/>
                        </a:rPr>
                        <a:t>Visual Studio IDE</a:t>
                      </a:r>
                      <a:endParaRPr lang="ko-KR" sz="1400" dirty="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1000"/>
                        </a:spcAft>
                      </a:pPr>
                      <a:r>
                        <a:rPr lang="en-US" sz="1400" dirty="0">
                          <a:effectLst/>
                        </a:rPr>
                        <a:t>Features</a:t>
                      </a:r>
                      <a:endParaRPr lang="ko-KR" sz="1400" dirty="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90881134"/>
                  </a:ext>
                </a:extLst>
              </a:tr>
              <a:tr h="295666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effectLst/>
                        </a:rPr>
                        <a:t>.Net Frame Work 1.0</a:t>
                      </a:r>
                      <a:endParaRPr lang="ko-KR" sz="11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effectLst/>
                        </a:rPr>
                        <a:t>Visual Studio .Net</a:t>
                      </a:r>
                      <a:endParaRPr lang="ko-KR" sz="11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15000"/>
                        </a:lnSpc>
                        <a:spcAft>
                          <a:spcPts val="100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800" dirty="0">
                          <a:effectLst/>
                        </a:rPr>
                        <a:t>CLR 1.0 (Common Language Runtime)</a:t>
                      </a:r>
                      <a:endParaRPr lang="ko-KR" sz="1100" dirty="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63189982"/>
                  </a:ext>
                </a:extLst>
              </a:tr>
              <a:tr h="344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effectLst/>
                        </a:rPr>
                        <a:t>.Net Frame Work 1.1</a:t>
                      </a:r>
                      <a:endParaRPr lang="ko-KR" sz="11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effectLst/>
                        </a:rPr>
                        <a:t>Visual Studio 2003</a:t>
                      </a:r>
                      <a:endParaRPr lang="ko-KR" sz="11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15000"/>
                        </a:lnSpc>
                        <a:spcAft>
                          <a:spcPts val="100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800" dirty="0">
                          <a:effectLst/>
                        </a:rPr>
                        <a:t>Mobile ASP.NET </a:t>
                      </a:r>
                      <a:r>
                        <a:rPr lang="en-US" sz="800" dirty="0" err="1">
                          <a:effectLst/>
                        </a:rPr>
                        <a:t>controls,Features</a:t>
                      </a:r>
                      <a:r>
                        <a:rPr lang="en-US" sz="800" dirty="0">
                          <a:effectLst/>
                        </a:rPr>
                        <a:t> added for ASP.NET and ADO.NET</a:t>
                      </a:r>
                      <a:endParaRPr lang="ko-KR" sz="1100" dirty="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07578276"/>
                  </a:ext>
                </a:extLst>
              </a:tr>
              <a:tr h="272648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effectLst/>
                        </a:rPr>
                        <a:t>.Net Frame Work 2.0</a:t>
                      </a:r>
                      <a:endParaRPr lang="ko-KR" sz="11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effectLst/>
                        </a:rPr>
                        <a:t>Visual Studio 2005</a:t>
                      </a:r>
                      <a:endParaRPr lang="ko-KR" sz="11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15000"/>
                        </a:lnSpc>
                        <a:spcAft>
                          <a:spcPts val="100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800">
                          <a:effectLst/>
                        </a:rPr>
                        <a:t>CLR 2.0,Partial Class,Nullable Types,Data tables</a:t>
                      </a:r>
                      <a:endParaRPr lang="ko-KR" sz="11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08106178"/>
                  </a:ext>
                </a:extLst>
              </a:tr>
              <a:tr h="347979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effectLst/>
                        </a:rPr>
                        <a:t>.Net Frame Work 3.0</a:t>
                      </a:r>
                      <a:endParaRPr lang="ko-KR" sz="11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effectLst/>
                        </a:rPr>
                        <a:t>Expression Blend</a:t>
                      </a:r>
                      <a:endParaRPr lang="ko-KR" sz="11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15000"/>
                        </a:lnSpc>
                        <a:spcAft>
                          <a:spcPts val="100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800">
                          <a:effectLst/>
                        </a:rPr>
                        <a:t>WPF(Windows Presentation Foundation) , WCF (Windows Communication Foundation)</a:t>
                      </a:r>
                      <a:endParaRPr lang="ko-KR" sz="11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8151426"/>
                  </a:ext>
                </a:extLst>
              </a:tr>
              <a:tr h="390089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effectLst/>
                        </a:rPr>
                        <a:t>.Net Frame Work 3.5</a:t>
                      </a:r>
                      <a:endParaRPr lang="ko-KR" sz="11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effectLst/>
                        </a:rPr>
                        <a:t>Visual Studio 2008</a:t>
                      </a:r>
                      <a:endParaRPr lang="ko-KR" sz="11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15000"/>
                        </a:lnSpc>
                        <a:spcAft>
                          <a:spcPts val="100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800">
                          <a:effectLst/>
                        </a:rPr>
                        <a:t>LINQ (Language Integrated Query) ,ASP.NET AJAX,ASP.NET MVC 1.0,2.0</a:t>
                      </a:r>
                      <a:endParaRPr lang="ko-KR" sz="11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60751609"/>
                  </a:ext>
                </a:extLst>
              </a:tr>
              <a:tr h="272648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effectLst/>
                        </a:rPr>
                        <a:t>.Net Frame Work 4.0</a:t>
                      </a:r>
                      <a:endParaRPr lang="ko-KR" sz="11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effectLst/>
                        </a:rPr>
                        <a:t>Visual Studio 2010</a:t>
                      </a:r>
                      <a:endParaRPr lang="ko-KR" sz="11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15000"/>
                        </a:lnSpc>
                        <a:spcAft>
                          <a:spcPts val="100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800">
                          <a:effectLst/>
                        </a:rPr>
                        <a:t>CLR 4.0,ASP.NET MVC 2.0,3.0,Dynamic Language Runtime</a:t>
                      </a:r>
                      <a:endParaRPr lang="ko-KR" sz="11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84766978"/>
                  </a:ext>
                </a:extLst>
              </a:tr>
              <a:tr h="272648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effectLst/>
                        </a:rPr>
                        <a:t>.Net Frame Work 4.5</a:t>
                      </a:r>
                      <a:endParaRPr lang="ko-KR" sz="11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effectLst/>
                        </a:rPr>
                        <a:t>Visual Studio 2012</a:t>
                      </a:r>
                      <a:endParaRPr lang="ko-KR" sz="11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15000"/>
                        </a:lnSpc>
                        <a:spcAft>
                          <a:spcPts val="100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800">
                          <a:effectLst/>
                        </a:rPr>
                        <a:t>ASP.NET MVC 4.0,Asp.NET Web API, SignalR </a:t>
                      </a:r>
                      <a:endParaRPr lang="ko-KR" sz="11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68480321"/>
                  </a:ext>
                </a:extLst>
              </a:tr>
              <a:tr h="272648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effectLst/>
                        </a:rPr>
                        <a:t>.Net Frame Work 4.5.1</a:t>
                      </a:r>
                      <a:endParaRPr lang="ko-KR" sz="11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effectLst/>
                        </a:rPr>
                        <a:t>Visual Studio 2013</a:t>
                      </a:r>
                      <a:endParaRPr lang="ko-KR" sz="11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15000"/>
                        </a:lnSpc>
                        <a:spcAft>
                          <a:spcPts val="100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800">
                          <a:effectLst/>
                        </a:rPr>
                        <a:t>ASP.NET MVC 5.0</a:t>
                      </a:r>
                      <a:endParaRPr lang="ko-KR" sz="11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37124692"/>
                  </a:ext>
                </a:extLst>
              </a:tr>
              <a:tr h="272648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effectLst/>
                        </a:rPr>
                        <a:t>.Net Frame Work 4.6</a:t>
                      </a:r>
                      <a:endParaRPr lang="ko-KR" sz="11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effectLst/>
                        </a:rPr>
                        <a:t>Visual Studio 2015</a:t>
                      </a:r>
                      <a:endParaRPr lang="ko-KR" sz="11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15000"/>
                        </a:lnSpc>
                        <a:spcAft>
                          <a:spcPts val="100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800">
                          <a:effectLst/>
                        </a:rPr>
                        <a:t>ASP.NET 5 (ASP.NET Core) , ASP.NET MVC 6</a:t>
                      </a:r>
                      <a:endParaRPr lang="ko-KR" sz="11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36521258"/>
                  </a:ext>
                </a:extLst>
              </a:tr>
              <a:tr h="279015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effectLst/>
                        </a:rPr>
                        <a:t>.Net Frame Work 4.6.1</a:t>
                      </a:r>
                      <a:endParaRPr lang="ko-KR" sz="11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effectLst/>
                        </a:rPr>
                        <a:t>Visual Studio 2015 Update 1</a:t>
                      </a:r>
                      <a:endParaRPr lang="ko-KR" sz="11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15000"/>
                        </a:lnSpc>
                        <a:spcAft>
                          <a:spcPts val="100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800">
                          <a:effectLst/>
                        </a:rPr>
                        <a:t>ASP.NET Core  </a:t>
                      </a:r>
                      <a:endParaRPr lang="ko-KR" sz="11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85451481"/>
                  </a:ext>
                </a:extLst>
              </a:tr>
              <a:tr h="272648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800" dirty="0" err="1">
                          <a:effectLst/>
                        </a:rPr>
                        <a:t>.Net</a:t>
                      </a:r>
                      <a:r>
                        <a:rPr lang="en-US" sz="800" dirty="0">
                          <a:effectLst/>
                        </a:rPr>
                        <a:t> Frame Work 4.7</a:t>
                      </a:r>
                      <a:endParaRPr lang="ko-KR" sz="1100" dirty="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effectLst/>
                        </a:rPr>
                        <a:t>Visual Studio 2017</a:t>
                      </a:r>
                      <a:endParaRPr lang="ko-KR" sz="11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15000"/>
                        </a:lnSpc>
                        <a:spcAft>
                          <a:spcPts val="100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800" dirty="0">
                          <a:effectLst/>
                        </a:rPr>
                        <a:t>ASP.NET Core 2.0</a:t>
                      </a:r>
                      <a:endParaRPr lang="ko-KR" sz="1100" dirty="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419588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532297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747" y="82688"/>
            <a:ext cx="5273652" cy="658141"/>
          </a:xfrm>
          <a:ln>
            <a:solidFill>
              <a:schemeClr val="accent4">
                <a:lumMod val="20000"/>
                <a:lumOff val="80000"/>
              </a:schemeClr>
            </a:solidFill>
          </a:ln>
        </p:spPr>
        <p:txBody>
          <a:bodyPr>
            <a:normAutofit fontScale="90000"/>
          </a:bodyPr>
          <a:lstStyle/>
          <a:p>
            <a:r>
              <a:rPr lang="en-GB" altLang="ko-KR" sz="4400" b="1" cap="none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Session</a:t>
            </a:r>
            <a:r>
              <a:rPr lang="en-GB" altLang="ko-KR" sz="4400" b="1" cap="none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Prerequisites</a:t>
            </a:r>
            <a:endParaRPr lang="ko-KR" altLang="en-US" sz="4400" b="1" cap="none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5" name="Rectangle 4"/>
          <p:cNvSpPr>
            <a:spLocks noGrp="1" noChangeArrowheads="1"/>
          </p:cNvSpPr>
          <p:nvPr/>
        </p:nvSpPr>
        <p:spPr bwMode="auto">
          <a:xfrm>
            <a:off x="2396569" y="1372874"/>
            <a:ext cx="7477273" cy="2179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  <a:spAutoFit/>
          </a:bodyPr>
          <a:lstStyle>
            <a:lvl1pPr marL="565150" indent="-5651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u"/>
              <a:defRPr sz="32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1pPr>
            <a:lvl2pPr marL="969963" indent="-403225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Ø"/>
              <a:defRPr sz="28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2pPr>
            <a:lvl3pPr marL="1411288" indent="-439738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Ø"/>
              <a:defRPr sz="2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3pPr>
            <a:lvl4pPr marL="1870075" indent="-4572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Ø"/>
              <a:defRPr sz="2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4pPr>
            <a:lvl5pPr marL="2405063" indent="-420688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Ø"/>
              <a:defRPr sz="2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altLang="ko-KR" sz="44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Visual Studio 2015/2017</a:t>
            </a:r>
          </a:p>
          <a:p>
            <a:r>
              <a:rPr lang="en-GB" altLang="ko-KR" sz="44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SQL Server 2014</a:t>
            </a:r>
          </a:p>
          <a:p>
            <a:endParaRPr lang="en-GB" altLang="ko-KR" sz="360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2947" y="-2"/>
            <a:ext cx="2289053" cy="82351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392573" y="2962249"/>
            <a:ext cx="848127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212121"/>
                </a:solidFill>
                <a:latin typeface="open sans"/>
              </a:rPr>
              <a:t>Download</a:t>
            </a:r>
            <a:r>
              <a:rPr lang="ko-KR" altLang="en-US" dirty="0">
                <a:solidFill>
                  <a:srgbClr val="212121"/>
                </a:solidFill>
                <a:latin typeface="open sans"/>
              </a:rPr>
              <a:t> </a:t>
            </a:r>
            <a:r>
              <a:rPr lang="en-US" altLang="ko-KR" dirty="0">
                <a:solidFill>
                  <a:srgbClr val="212121"/>
                </a:solidFill>
                <a:latin typeface="open sans"/>
              </a:rPr>
              <a:t>Links</a:t>
            </a:r>
          </a:p>
          <a:p>
            <a:r>
              <a:rPr lang="en-US" altLang="ko-KR" dirty="0">
                <a:solidFill>
                  <a:srgbClr val="212121"/>
                </a:solidFill>
                <a:latin typeface="open sans"/>
              </a:rPr>
              <a:t>1.First </a:t>
            </a:r>
            <a:r>
              <a:rPr lang="en-US" altLang="ko-KR" dirty="0">
                <a:hlinkClick r:id="rId3"/>
              </a:rPr>
              <a:t>download Visual Studio 2015</a:t>
            </a:r>
            <a:r>
              <a:rPr lang="en-US" altLang="ko-KR" dirty="0"/>
              <a:t> </a:t>
            </a:r>
            <a:r>
              <a:rPr lang="en-US" altLang="ko-KR" dirty="0">
                <a:solidFill>
                  <a:srgbClr val="212121"/>
                </a:solidFill>
                <a:latin typeface="open sans"/>
              </a:rPr>
              <a:t>or </a:t>
            </a:r>
            <a:r>
              <a:rPr lang="en-US" altLang="ko-KR" dirty="0">
                <a:hlinkClick r:id="rId4"/>
              </a:rPr>
              <a:t>Download Visual Studio 2017</a:t>
            </a:r>
            <a:r>
              <a:rPr lang="en-US" altLang="ko-KR" dirty="0">
                <a:solidFill>
                  <a:srgbClr val="212121"/>
                </a:solidFill>
                <a:latin typeface="open sans"/>
              </a:rPr>
              <a:t>.</a:t>
            </a:r>
          </a:p>
          <a:p>
            <a:r>
              <a:rPr lang="en-US" altLang="ko-KR" dirty="0">
                <a:solidFill>
                  <a:srgbClr val="212121"/>
                </a:solidFill>
                <a:latin typeface="open sans"/>
              </a:rPr>
              <a:t>2. </a:t>
            </a:r>
            <a:r>
              <a:rPr lang="en-US" altLang="ko-KR" dirty="0">
                <a:solidFill>
                  <a:srgbClr val="212121"/>
                </a:solidFill>
                <a:latin typeface="open sans"/>
                <a:hlinkClick r:id="rId5"/>
              </a:rPr>
              <a:t>Microsoft SQL Server 2014 Express</a:t>
            </a:r>
            <a:endParaRPr lang="en-US" altLang="ko-KR" b="0" i="0" dirty="0">
              <a:solidFill>
                <a:srgbClr val="212121"/>
              </a:solidFill>
              <a:effectLst/>
              <a:latin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40514500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746" y="82688"/>
            <a:ext cx="8713137" cy="658141"/>
          </a:xfrm>
          <a:ln>
            <a:solidFill>
              <a:schemeClr val="accent4">
                <a:lumMod val="20000"/>
                <a:lumOff val="80000"/>
              </a:schemeClr>
            </a:solidFill>
          </a:ln>
        </p:spPr>
        <p:txBody>
          <a:bodyPr>
            <a:normAutofit fontScale="90000"/>
          </a:bodyPr>
          <a:lstStyle/>
          <a:p>
            <a:r>
              <a:rPr lang="en-GB" altLang="ko-KR" sz="4400" b="1" cap="none" dirty="0">
                <a:ln w="6600">
                  <a:solidFill>
                    <a:schemeClr val="accent2"/>
                  </a:solidFill>
                  <a:prstDash val="solid"/>
                </a:ln>
                <a:solidFill>
                  <a:schemeClr val="accent6">
                    <a:lumMod val="75000"/>
                  </a:schemeClr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Getting Started with Visual Studio</a:t>
            </a:r>
            <a:endParaRPr lang="ko-KR" altLang="en-US" sz="4400" b="1" cap="none" dirty="0">
              <a:ln w="10160">
                <a:solidFill>
                  <a:schemeClr val="accent5"/>
                </a:solidFill>
                <a:prstDash val="solid"/>
              </a:ln>
              <a:solidFill>
                <a:schemeClr val="accent6">
                  <a:lumMod val="75000"/>
                </a:schemeClr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5" name="Rectangle 4"/>
          <p:cNvSpPr>
            <a:spLocks noGrp="1" noChangeArrowheads="1"/>
          </p:cNvSpPr>
          <p:nvPr/>
        </p:nvSpPr>
        <p:spPr bwMode="auto">
          <a:xfrm>
            <a:off x="2223083" y="1115300"/>
            <a:ext cx="8363822" cy="20319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  <a:spAutoFit/>
          </a:bodyPr>
          <a:lstStyle>
            <a:lvl1pPr marL="565150" indent="-5651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u"/>
              <a:defRPr sz="32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1pPr>
            <a:lvl2pPr marL="969963" indent="-403225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Ø"/>
              <a:defRPr sz="28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2pPr>
            <a:lvl3pPr marL="1411288" indent="-439738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Ø"/>
              <a:defRPr sz="2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3pPr>
            <a:lvl4pPr marL="1870075" indent="-4572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Ø"/>
              <a:defRPr sz="2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4pPr>
            <a:lvl5pPr marL="2405063" indent="-420688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Ø"/>
              <a:defRPr sz="2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8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Console Application</a:t>
            </a:r>
          </a:p>
          <a:p>
            <a:r>
              <a:rPr lang="en-US" altLang="ko-KR" sz="28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Windows Forms Application Development</a:t>
            </a:r>
          </a:p>
          <a:p>
            <a:r>
              <a:rPr lang="en-US" altLang="ko-KR" sz="28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Web Application Development</a:t>
            </a:r>
          </a:p>
          <a:p>
            <a:r>
              <a:rPr lang="en-US" altLang="ko-KR" sz="28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Windows App development</a:t>
            </a:r>
            <a:endParaRPr lang="en-GB" altLang="ko-KR" sz="280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2947" y="0"/>
            <a:ext cx="2289053" cy="823519"/>
          </a:xfrm>
          <a:prstGeom prst="rect">
            <a:avLst/>
          </a:prstGeom>
        </p:spPr>
      </p:pic>
      <p:pic>
        <p:nvPicPr>
          <p:cNvPr id="2052" name="Picture 4" descr="Related image">
            <a:extLst>
              <a:ext uri="{FF2B5EF4-FFF2-40B4-BE49-F238E27FC236}">
                <a16:creationId xmlns:a16="http://schemas.microsoft.com/office/drawing/2014/main" id="{D67E3C85-7621-44BC-B28D-FA0B2E2673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1638" y="3231158"/>
            <a:ext cx="4771676" cy="249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18196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746" y="82688"/>
            <a:ext cx="8587304" cy="658141"/>
          </a:xfrm>
          <a:ln>
            <a:solidFill>
              <a:schemeClr val="accent4">
                <a:lumMod val="20000"/>
                <a:lumOff val="80000"/>
              </a:schemeClr>
            </a:solidFill>
          </a:ln>
        </p:spPr>
        <p:txBody>
          <a:bodyPr>
            <a:normAutofit fontScale="90000"/>
          </a:bodyPr>
          <a:lstStyle/>
          <a:p>
            <a:r>
              <a:rPr lang="en-US" altLang="ko-KR" sz="4400" b="1" cap="none" dirty="0">
                <a:ln w="6600">
                  <a:solidFill>
                    <a:schemeClr val="accent2"/>
                  </a:solidFill>
                  <a:prstDash val="solid"/>
                </a:ln>
                <a:solidFill>
                  <a:schemeClr val="accent1">
                    <a:lumMod val="75000"/>
                  </a:schemeClr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Working with Console Application</a:t>
            </a:r>
            <a:endParaRPr lang="ko-KR" altLang="en-US" sz="4400" b="1" cap="none" dirty="0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75000"/>
                </a:schemeClr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2947" y="-2"/>
            <a:ext cx="2289053" cy="82351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00057C5-06E1-4267-8549-D3C326A0D6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1947" y="1118795"/>
            <a:ext cx="7533663" cy="3956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3152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746" y="82688"/>
            <a:ext cx="6750115" cy="658141"/>
          </a:xfrm>
          <a:ln>
            <a:solidFill>
              <a:schemeClr val="accent4">
                <a:lumMod val="20000"/>
                <a:lumOff val="80000"/>
              </a:schemeClr>
            </a:solidFill>
          </a:ln>
        </p:spPr>
        <p:txBody>
          <a:bodyPr>
            <a:normAutofit fontScale="90000"/>
          </a:bodyPr>
          <a:lstStyle/>
          <a:p>
            <a:r>
              <a:rPr lang="en-US" altLang="ko-KR" sz="4400" b="1" cap="none" dirty="0">
                <a:ln w="6600">
                  <a:solidFill>
                    <a:schemeClr val="accent2"/>
                  </a:solidFill>
                  <a:prstDash val="solid"/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Introduction to </a:t>
            </a:r>
            <a:r>
              <a:rPr lang="en-US" altLang="ko-KR" sz="4400" b="1" cap="none" dirty="0">
                <a:ln w="6600">
                  <a:solidFill>
                    <a:schemeClr val="accent2"/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C#</a:t>
            </a:r>
            <a:r>
              <a:rPr lang="en-US" altLang="ko-KR" sz="4400" b="1" cap="none" dirty="0">
                <a:ln w="6600">
                  <a:solidFill>
                    <a:schemeClr val="accent2"/>
                  </a:solidFill>
                  <a:prstDash val="solid"/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 </a:t>
            </a:r>
            <a:r>
              <a:rPr lang="en-US" altLang="ko-KR" sz="4400" b="1" cap="none" dirty="0">
                <a:ln w="6600">
                  <a:solidFill>
                    <a:schemeClr val="accent2"/>
                  </a:solidFill>
                  <a:prstDash val="solid"/>
                </a:ln>
                <a:solidFill>
                  <a:schemeClr val="accent1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OOP</a:t>
            </a:r>
            <a:endParaRPr lang="ko-KR" altLang="en-US" sz="4400" b="1" cap="none" dirty="0">
              <a:ln w="10160">
                <a:solidFill>
                  <a:schemeClr val="accent5"/>
                </a:solidFill>
                <a:prstDash val="solid"/>
              </a:ln>
              <a:solidFill>
                <a:schemeClr val="accent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2947" y="-2"/>
            <a:ext cx="2289053" cy="82351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CD92453-F71D-4A16-8A53-57D6BA17C977}"/>
              </a:ext>
            </a:extLst>
          </p:cNvPr>
          <p:cNvSpPr/>
          <p:nvPr/>
        </p:nvSpPr>
        <p:spPr>
          <a:xfrm>
            <a:off x="3048000" y="788545"/>
            <a:ext cx="862388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212121"/>
                </a:solidFill>
                <a:latin typeface="open sans"/>
              </a:rPr>
              <a:t>Microsoft .NET supports multiple languages including VB.NET, C#, and F#. C# is the most popular among them and there are more jobs in C#.</a:t>
            </a:r>
            <a:endParaRPr lang="ko-KR" alt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734429C-D642-456C-ADD0-22B8F5389FE0}"/>
              </a:ext>
            </a:extLst>
          </p:cNvPr>
          <p:cNvSpPr/>
          <p:nvPr/>
        </p:nvSpPr>
        <p:spPr>
          <a:xfrm>
            <a:off x="3048000" y="1443841"/>
            <a:ext cx="6096000" cy="440120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Font typeface="+mj-lt"/>
              <a:buAutoNum type="arabicPeriod"/>
            </a:pPr>
            <a:r>
              <a:rPr lang="en-US" altLang="ko-KR" sz="2000" dirty="0">
                <a:solidFill>
                  <a:schemeClr val="accent6">
                    <a:lumMod val="75000"/>
                  </a:schemeClr>
                </a:solidFill>
                <a:latin typeface="open sans"/>
              </a:rPr>
              <a:t>Class</a:t>
            </a:r>
          </a:p>
          <a:p>
            <a:pPr>
              <a:buFont typeface="+mj-lt"/>
              <a:buAutoNum type="arabicPeriod"/>
            </a:pPr>
            <a:r>
              <a:rPr lang="en-US" altLang="ko-KR" sz="2000" dirty="0">
                <a:solidFill>
                  <a:schemeClr val="accent6">
                    <a:lumMod val="75000"/>
                  </a:schemeClr>
                </a:solidFill>
                <a:latin typeface="open sans"/>
              </a:rPr>
              <a:t>Object</a:t>
            </a:r>
          </a:p>
          <a:p>
            <a:pPr>
              <a:buFont typeface="+mj-lt"/>
              <a:buAutoNum type="arabicPeriod"/>
            </a:pPr>
            <a:r>
              <a:rPr lang="en-US" altLang="ko-KR" sz="2000" dirty="0">
                <a:solidFill>
                  <a:schemeClr val="accent6">
                    <a:lumMod val="75000"/>
                  </a:schemeClr>
                </a:solidFill>
                <a:latin typeface="open sans"/>
              </a:rPr>
              <a:t>Variable</a:t>
            </a:r>
          </a:p>
          <a:p>
            <a:pPr>
              <a:buFont typeface="+mj-lt"/>
              <a:buAutoNum type="arabicPeriod"/>
            </a:pPr>
            <a:r>
              <a:rPr lang="en-US" altLang="ko-KR" sz="2000" dirty="0">
                <a:solidFill>
                  <a:schemeClr val="accent6">
                    <a:lumMod val="75000"/>
                  </a:schemeClr>
                </a:solidFill>
                <a:latin typeface="open sans"/>
              </a:rPr>
              <a:t>Method</a:t>
            </a:r>
          </a:p>
          <a:p>
            <a:pPr>
              <a:buFont typeface="+mj-lt"/>
              <a:buAutoNum type="arabicPeriod"/>
            </a:pPr>
            <a:r>
              <a:rPr lang="en-US" altLang="ko-KR" sz="2000" dirty="0">
                <a:solidFill>
                  <a:schemeClr val="accent6">
                    <a:lumMod val="75000"/>
                  </a:schemeClr>
                </a:solidFill>
                <a:latin typeface="open sans"/>
              </a:rPr>
              <a:t>Access Modifiers</a:t>
            </a:r>
          </a:p>
          <a:p>
            <a:pPr>
              <a:buFont typeface="+mj-lt"/>
              <a:buAutoNum type="arabicPeriod"/>
            </a:pPr>
            <a:r>
              <a:rPr lang="en-US" altLang="ko-KR" sz="2000" dirty="0">
                <a:solidFill>
                  <a:schemeClr val="accent6">
                    <a:lumMod val="75000"/>
                  </a:schemeClr>
                </a:solidFill>
                <a:latin typeface="open sans"/>
              </a:rPr>
              <a:t>Encapsulation</a:t>
            </a:r>
          </a:p>
          <a:p>
            <a:pPr>
              <a:buFont typeface="+mj-lt"/>
              <a:buAutoNum type="arabicPeriod"/>
            </a:pPr>
            <a:r>
              <a:rPr lang="en-US" altLang="ko-KR" sz="2000" dirty="0">
                <a:solidFill>
                  <a:schemeClr val="accent6">
                    <a:lumMod val="75000"/>
                  </a:schemeClr>
                </a:solidFill>
                <a:latin typeface="open sans"/>
              </a:rPr>
              <a:t>Abstraction</a:t>
            </a:r>
          </a:p>
          <a:p>
            <a:pPr>
              <a:buFont typeface="+mj-lt"/>
              <a:buAutoNum type="arabicPeriod"/>
            </a:pPr>
            <a:r>
              <a:rPr lang="en-US" altLang="ko-KR" sz="2000" dirty="0">
                <a:solidFill>
                  <a:schemeClr val="accent6">
                    <a:lumMod val="75000"/>
                  </a:schemeClr>
                </a:solidFill>
                <a:latin typeface="open sans"/>
              </a:rPr>
              <a:t>Inheritance</a:t>
            </a:r>
          </a:p>
          <a:p>
            <a:pPr>
              <a:buFont typeface="+mj-lt"/>
              <a:buAutoNum type="arabicPeriod"/>
            </a:pPr>
            <a:r>
              <a:rPr lang="en-US" altLang="ko-KR" sz="2000" dirty="0">
                <a:solidFill>
                  <a:schemeClr val="accent6">
                    <a:lumMod val="75000"/>
                  </a:schemeClr>
                </a:solidFill>
                <a:latin typeface="open sans"/>
              </a:rPr>
              <a:t>Polymorphism</a:t>
            </a:r>
          </a:p>
          <a:p>
            <a:pPr>
              <a:buFont typeface="+mj-lt"/>
              <a:buAutoNum type="arabicPeriod"/>
            </a:pPr>
            <a:r>
              <a:rPr lang="en-US" altLang="ko-KR" sz="2000" dirty="0">
                <a:solidFill>
                  <a:schemeClr val="accent6">
                    <a:lumMod val="75000"/>
                  </a:schemeClr>
                </a:solidFill>
                <a:latin typeface="open sans"/>
              </a:rPr>
              <a:t>Abstract Class/Method</a:t>
            </a:r>
          </a:p>
          <a:p>
            <a:pPr>
              <a:buFont typeface="+mj-lt"/>
              <a:buAutoNum type="arabicPeriod"/>
            </a:pPr>
            <a:r>
              <a:rPr lang="en-US" altLang="ko-KR" sz="2000" dirty="0">
                <a:solidFill>
                  <a:schemeClr val="accent6">
                    <a:lumMod val="75000"/>
                  </a:schemeClr>
                </a:solidFill>
                <a:latin typeface="open sans"/>
              </a:rPr>
              <a:t>Virtual Method</a:t>
            </a:r>
          </a:p>
          <a:p>
            <a:pPr>
              <a:buFont typeface="+mj-lt"/>
              <a:buAutoNum type="arabicPeriod"/>
            </a:pPr>
            <a:r>
              <a:rPr lang="en-US" altLang="ko-KR" sz="2000" dirty="0">
                <a:solidFill>
                  <a:schemeClr val="accent6">
                    <a:lumMod val="75000"/>
                  </a:schemeClr>
                </a:solidFill>
                <a:latin typeface="open sans"/>
              </a:rPr>
              <a:t>Sealed Class/Method</a:t>
            </a:r>
          </a:p>
          <a:p>
            <a:pPr>
              <a:buFont typeface="+mj-lt"/>
              <a:buAutoNum type="arabicPeriod"/>
            </a:pPr>
            <a:r>
              <a:rPr lang="en-US" altLang="ko-KR" sz="2000" dirty="0">
                <a:solidFill>
                  <a:schemeClr val="accent6">
                    <a:lumMod val="75000"/>
                  </a:schemeClr>
                </a:solidFill>
                <a:latin typeface="open sans"/>
              </a:rPr>
              <a:t>Static Class/Method</a:t>
            </a:r>
          </a:p>
          <a:p>
            <a:pPr>
              <a:buFont typeface="+mj-lt"/>
              <a:buAutoNum type="arabicPeriod"/>
            </a:pPr>
            <a:r>
              <a:rPr lang="en-US" altLang="ko-KR" sz="2000" dirty="0">
                <a:solidFill>
                  <a:schemeClr val="accent6">
                    <a:lumMod val="75000"/>
                  </a:schemeClr>
                </a:solidFill>
                <a:latin typeface="open sans"/>
              </a:rPr>
              <a:t>Interface</a:t>
            </a:r>
            <a:endParaRPr lang="en-US" altLang="ko-KR" sz="2000" b="0" i="0" dirty="0">
              <a:solidFill>
                <a:schemeClr val="accent6">
                  <a:lumMod val="75000"/>
                </a:schemeClr>
              </a:solidFill>
              <a:effectLst/>
              <a:latin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1812170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746" y="82688"/>
            <a:ext cx="7463179" cy="658141"/>
          </a:xfrm>
          <a:ln>
            <a:solidFill>
              <a:schemeClr val="accent4">
                <a:lumMod val="20000"/>
                <a:lumOff val="80000"/>
              </a:schemeClr>
            </a:solidFill>
          </a:ln>
        </p:spPr>
        <p:txBody>
          <a:bodyPr>
            <a:normAutofit fontScale="90000"/>
          </a:bodyPr>
          <a:lstStyle/>
          <a:p>
            <a:r>
              <a:rPr lang="en-US" altLang="ko-KR" sz="4400" b="1" cap="none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B0F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ea typeface="굴림" panose="020B0600000101010101" pitchFamily="50" charset="-127"/>
              </a:rPr>
              <a:t>Introduction</a:t>
            </a:r>
            <a:r>
              <a:rPr lang="en-US" altLang="ko-KR" sz="4400" b="1" cap="none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ea typeface="굴림" panose="020B0600000101010101" pitchFamily="50" charset="-127"/>
              </a:rPr>
              <a:t> </a:t>
            </a:r>
            <a:r>
              <a:rPr lang="en-US" altLang="ko-KR" sz="4400" b="1" cap="none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4">
                    <a:lumMod val="75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ea typeface="굴림" panose="020B0600000101010101" pitchFamily="50" charset="-127"/>
              </a:rPr>
              <a:t>to</a:t>
            </a:r>
            <a:r>
              <a:rPr lang="en-US" altLang="ko-KR" sz="4400" b="1" cap="none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ea typeface="굴림" panose="020B0600000101010101" pitchFamily="50" charset="-127"/>
              </a:rPr>
              <a:t> </a:t>
            </a:r>
            <a:r>
              <a:rPr lang="en-US" altLang="ko-KR" sz="4400" b="1" cap="none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2">
                    <a:lumMod val="10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ea typeface="굴림" panose="020B0600000101010101" pitchFamily="50" charset="-127"/>
              </a:rPr>
              <a:t>SQL SERVER</a:t>
            </a:r>
            <a:endParaRPr lang="ko-KR" altLang="en-US" sz="2000" b="1" cap="none" dirty="0">
              <a:ln w="9525">
                <a:solidFill>
                  <a:schemeClr val="bg1"/>
                </a:solidFill>
                <a:prstDash val="solid"/>
              </a:ln>
              <a:solidFill>
                <a:schemeClr val="bg2">
                  <a:lumMod val="10000"/>
                </a:schemeClr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2699"/>
            <a:ext cx="3130492" cy="60802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2947" y="-2"/>
            <a:ext cx="2289053" cy="823519"/>
          </a:xfrm>
          <a:prstGeom prst="rect">
            <a:avLst/>
          </a:prstGeom>
        </p:spPr>
      </p:pic>
      <p:sp>
        <p:nvSpPr>
          <p:cNvPr id="6" name="AutoShape 2" descr="Image result for sql server"/>
          <p:cNvSpPr>
            <a:spLocks noChangeAspect="1" noChangeArrowheads="1"/>
          </p:cNvSpPr>
          <p:nvPr/>
        </p:nvSpPr>
        <p:spPr bwMode="auto">
          <a:xfrm>
            <a:off x="7098587" y="5021511"/>
            <a:ext cx="115220" cy="115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AutoShape 6" descr="Image result for oracle database"/>
          <p:cNvSpPr>
            <a:spLocks noChangeAspect="1" noChangeArrowheads="1"/>
          </p:cNvSpPr>
          <p:nvPr/>
        </p:nvSpPr>
        <p:spPr bwMode="auto">
          <a:xfrm>
            <a:off x="7304015" y="337866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8" name="Group 7"/>
          <p:cNvGrpSpPr/>
          <p:nvPr/>
        </p:nvGrpSpPr>
        <p:grpSpPr>
          <a:xfrm>
            <a:off x="3830418" y="1373698"/>
            <a:ext cx="1921441" cy="4009938"/>
            <a:chOff x="3417245" y="1576431"/>
            <a:chExt cx="1921441" cy="4009938"/>
          </a:xfrm>
        </p:grpSpPr>
        <p:sp>
          <p:nvSpPr>
            <p:cNvPr id="5" name="Rectangle: Rounded Corners 4"/>
            <p:cNvSpPr/>
            <p:nvPr/>
          </p:nvSpPr>
          <p:spPr>
            <a:xfrm>
              <a:off x="3417245" y="1576431"/>
              <a:ext cx="1921441" cy="40099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/>
                <a:t>DBMS</a:t>
              </a:r>
            </a:p>
            <a:p>
              <a:pPr algn="ctr"/>
              <a:r>
                <a:rPr lang="en-US" altLang="ko-KR" b="1" dirty="0"/>
                <a:t>Software</a:t>
              </a:r>
            </a:p>
            <a:p>
              <a:pPr algn="ctr"/>
              <a:endParaRPr lang="ko-KR" altLang="en-US" b="1" dirty="0"/>
            </a:p>
          </p:txBody>
        </p:sp>
        <p:pic>
          <p:nvPicPr>
            <p:cNvPr id="3076" name="Picture 4" descr="Image result for sql server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97689" y="1771605"/>
              <a:ext cx="1560552" cy="12568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0" name="Picture 8" descr="Image result for oracle database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55421" y="3819296"/>
              <a:ext cx="845088" cy="6063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2" name="Picture 10" descr="Related image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44153" y="4659385"/>
              <a:ext cx="667624" cy="6676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" name="Flowchart: Magnetic Disk 10"/>
          <p:cNvSpPr/>
          <p:nvPr/>
        </p:nvSpPr>
        <p:spPr>
          <a:xfrm>
            <a:off x="449071" y="1750432"/>
            <a:ext cx="1916626" cy="2660709"/>
          </a:xfrm>
          <a:prstGeom prst="flowChartMagneticDisk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Database</a:t>
            </a:r>
            <a:endParaRPr lang="ko-KR" altLang="en-US" b="1" dirty="0"/>
          </a:p>
        </p:txBody>
      </p:sp>
      <p:pic>
        <p:nvPicPr>
          <p:cNvPr id="3084" name="Picture 12" descr="adm, admin, administrator, control, developer, hack, hacker, moderate, moderator, owner, programmer, sys, system icon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8766" y="1612462"/>
            <a:ext cx="654341" cy="654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application, spec icon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8766" y="2641750"/>
            <a:ext cx="732911" cy="732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computer, monitor, pc, personal computer, screen icon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8766" y="3792093"/>
            <a:ext cx="872455" cy="872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Connector 12"/>
          <p:cNvCxnSpPr/>
          <p:nvPr/>
        </p:nvCxnSpPr>
        <p:spPr>
          <a:xfrm>
            <a:off x="2365697" y="2957871"/>
            <a:ext cx="1464721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5749086" y="2011313"/>
            <a:ext cx="1775839" cy="18823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5783894" y="3025711"/>
            <a:ext cx="1775839" cy="18823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5749086" y="4132770"/>
            <a:ext cx="1775839" cy="18823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7101315"/>
      </p:ext>
    </p:extLst>
  </p:cSld>
  <p:clrMapOvr>
    <a:masterClrMapping/>
  </p:clrMapOvr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C4220D"/>
      </a:accent1>
      <a:accent2>
        <a:srgbClr val="EB7712"/>
      </a:accent2>
      <a:accent3>
        <a:srgbClr val="ECBD31"/>
      </a:accent3>
      <a:accent4>
        <a:srgbClr val="92CE4A"/>
      </a:accent4>
      <a:accent5>
        <a:srgbClr val="50CFB4"/>
      </a:accent5>
      <a:accent6>
        <a:srgbClr val="0D8EC5"/>
      </a:accent6>
      <a:hlink>
        <a:srgbClr val="EA5A0C"/>
      </a:hlink>
      <a:folHlink>
        <a:srgbClr val="F09D3A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FE1EB5C7-81A8-4CBA-AE6E-B3BF73DC389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TM04033937[[fn=Vapor Trail]]</Template>
  <TotalTime>2210</TotalTime>
  <Words>1354</Words>
  <Application>Microsoft Office PowerPoint</Application>
  <PresentationFormat>Widescreen</PresentationFormat>
  <Paragraphs>195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42" baseType="lpstr">
      <vt:lpstr>inherit</vt:lpstr>
      <vt:lpstr>open sans</vt:lpstr>
      <vt:lpstr>굴림</vt:lpstr>
      <vt:lpstr>맑은 고딕</vt:lpstr>
      <vt:lpstr>Arial</vt:lpstr>
      <vt:lpstr>Calibri</vt:lpstr>
      <vt:lpstr>Century Gothic</vt:lpstr>
      <vt:lpstr>Segoe UI</vt:lpstr>
      <vt:lpstr>Segoe UI Light</vt:lpstr>
      <vt:lpstr>Symbol</vt:lpstr>
      <vt:lpstr>Times New Roman</vt:lpstr>
      <vt:lpstr>Wingdings</vt:lpstr>
      <vt:lpstr>Vapor Trail</vt:lpstr>
      <vt:lpstr>Career Guide &amp; Getting Started With Microsoft .NET</vt:lpstr>
      <vt:lpstr>About Me</vt:lpstr>
      <vt:lpstr>Agenda</vt:lpstr>
      <vt:lpstr>.NET Framework History</vt:lpstr>
      <vt:lpstr>Session Prerequisites</vt:lpstr>
      <vt:lpstr>Getting Started with Visual Studio</vt:lpstr>
      <vt:lpstr>Working with Console Application</vt:lpstr>
      <vt:lpstr>Introduction to C# OOP</vt:lpstr>
      <vt:lpstr>Introduction to SQL SERVER</vt:lpstr>
      <vt:lpstr>Introduction to ADO.NET</vt:lpstr>
      <vt:lpstr>Working with Windows Application</vt:lpstr>
      <vt:lpstr>Working with Web Forms Application</vt:lpstr>
      <vt:lpstr>Web API</vt:lpstr>
      <vt:lpstr>Entity Framework</vt:lpstr>
      <vt:lpstr>ASP.NET Core</vt:lpstr>
      <vt:lpstr>Learn More from here</vt:lpstr>
      <vt:lpstr>Other Microsoft Technologies</vt:lpstr>
      <vt:lpstr>How to improve your Career on Microsoft .NET Technology</vt:lpstr>
      <vt:lpstr>PowerPoint Presentation</vt:lpstr>
      <vt:lpstr>PowerPoint Presentation</vt:lpstr>
      <vt:lpstr>                                                                                                                                                        Microsoft in Education                                                           Student Initiatives                                Come Build your Skills, Ignite your Career.        </vt:lpstr>
      <vt:lpstr>PowerPoint Presentation</vt:lpstr>
      <vt:lpstr>PowerPoint Presentation</vt:lpstr>
      <vt:lpstr>Community to Contribute</vt:lpstr>
      <vt:lpstr>PowerPoint Presentation</vt:lpstr>
      <vt:lpstr>Microsoft user Group Madurai</vt:lpstr>
      <vt:lpstr>My Profiles</vt:lpstr>
      <vt:lpstr>Contact Me</vt:lpstr>
      <vt:lpstr>Questions 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shanu syed</dc:creator>
  <cp:lastModifiedBy>shanu syed</cp:lastModifiedBy>
  <cp:revision>282</cp:revision>
  <dcterms:created xsi:type="dcterms:W3CDTF">2016-11-23T08:48:25Z</dcterms:created>
  <dcterms:modified xsi:type="dcterms:W3CDTF">2017-08-28T10:49:06Z</dcterms:modified>
</cp:coreProperties>
</file>